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.xml" ContentType="application/vnd.openxmlformats-officedocument.drawingml.chart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36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drawings/drawing4.xml" ContentType="application/vnd.openxmlformats-officedocument.drawingml.chartshape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257" r:id="rId2"/>
    <p:sldId id="317" r:id="rId3"/>
    <p:sldId id="318" r:id="rId4"/>
    <p:sldId id="320" r:id="rId5"/>
    <p:sldId id="321" r:id="rId6"/>
    <p:sldId id="412" r:id="rId7"/>
    <p:sldId id="411" r:id="rId8"/>
    <p:sldId id="322" r:id="rId9"/>
    <p:sldId id="323" r:id="rId10"/>
    <p:sldId id="324" r:id="rId11"/>
    <p:sldId id="326" r:id="rId12"/>
    <p:sldId id="328" r:id="rId13"/>
    <p:sldId id="329" r:id="rId14"/>
    <p:sldId id="330" r:id="rId15"/>
    <p:sldId id="331" r:id="rId16"/>
    <p:sldId id="335" r:id="rId17"/>
    <p:sldId id="334" r:id="rId18"/>
    <p:sldId id="336" r:id="rId19"/>
    <p:sldId id="409" r:id="rId20"/>
    <p:sldId id="407" r:id="rId21"/>
    <p:sldId id="408" r:id="rId22"/>
    <p:sldId id="362" r:id="rId23"/>
    <p:sldId id="340" r:id="rId24"/>
    <p:sldId id="338" r:id="rId25"/>
    <p:sldId id="339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87" r:id="rId40"/>
    <p:sldId id="388" r:id="rId41"/>
    <p:sldId id="389" r:id="rId42"/>
    <p:sldId id="390" r:id="rId43"/>
    <p:sldId id="371" r:id="rId44"/>
    <p:sldId id="372" r:id="rId45"/>
    <p:sldId id="369" r:id="rId46"/>
    <p:sldId id="370" r:id="rId47"/>
    <p:sldId id="427" r:id="rId48"/>
    <p:sldId id="428" r:id="rId49"/>
    <p:sldId id="425" r:id="rId50"/>
    <p:sldId id="426" r:id="rId51"/>
    <p:sldId id="410" r:id="rId52"/>
    <p:sldId id="365" r:id="rId53"/>
    <p:sldId id="366" r:id="rId54"/>
    <p:sldId id="363" r:id="rId55"/>
    <p:sldId id="364" r:id="rId56"/>
    <p:sldId id="373" r:id="rId57"/>
    <p:sldId id="374" r:id="rId58"/>
    <p:sldId id="375" r:id="rId59"/>
    <p:sldId id="377" r:id="rId60"/>
    <p:sldId id="378" r:id="rId61"/>
    <p:sldId id="380" r:id="rId62"/>
    <p:sldId id="38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Book1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Book1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Book1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Sheet1!$E$24</c:f>
              <c:strCache>
                <c:ptCount val="1"/>
                <c:pt idx="0">
                  <c:v>Inflation Adjusted Budget</c:v>
                </c:pt>
              </c:strCache>
            </c:strRef>
          </c:tx>
          <c:spPr>
            <a:solidFill>
              <a:srgbClr val="B7C1EB">
                <a:lumMod val="10000"/>
              </a:srgbClr>
            </a:solidFill>
          </c:spPr>
          <c:invertIfNegative val="0"/>
          <c:cat>
            <c:numRef>
              <c:f>Sheet1!$A$25:$A$35</c:f>
              <c:numCache>
                <c:formatCode>General</c:formatCode>
                <c:ptCount val="11"/>
                <c:pt idx="0">
                  <c:v>1967</c:v>
                </c:pt>
                <c:pt idx="1">
                  <c:v>1968</c:v>
                </c:pt>
                <c:pt idx="2">
                  <c:v>1969</c:v>
                </c:pt>
                <c:pt idx="3">
                  <c:v>1970</c:v>
                </c:pt>
                <c:pt idx="4">
                  <c:v>1971</c:v>
                </c:pt>
                <c:pt idx="5">
                  <c:v>1972</c:v>
                </c:pt>
                <c:pt idx="6">
                  <c:v>1973</c:v>
                </c:pt>
                <c:pt idx="7">
                  <c:v>1974</c:v>
                </c:pt>
                <c:pt idx="8">
                  <c:v>1975</c:v>
                </c:pt>
                <c:pt idx="9">
                  <c:v>1976</c:v>
                </c:pt>
                <c:pt idx="10">
                  <c:v>1977</c:v>
                </c:pt>
              </c:numCache>
            </c:numRef>
          </c:cat>
          <c:val>
            <c:numRef>
              <c:f>Sheet1!$E$25:$E$35</c:f>
              <c:numCache>
                <c:formatCode>General</c:formatCode>
                <c:ptCount val="11"/>
                <c:pt idx="0">
                  <c:v>4</c:v>
                </c:pt>
                <c:pt idx="1">
                  <c:v>4.4149425287356285</c:v>
                </c:pt>
                <c:pt idx="2">
                  <c:v>5.0054495912806534</c:v>
                </c:pt>
                <c:pt idx="3">
                  <c:v>5.3371134020618554</c:v>
                </c:pt>
                <c:pt idx="4">
                  <c:v>5.5254320987654282</c:v>
                </c:pt>
                <c:pt idx="5">
                  <c:v>5.9129186602870769</c:v>
                </c:pt>
                <c:pt idx="6">
                  <c:v>5.867567567567562</c:v>
                </c:pt>
                <c:pt idx="7">
                  <c:v>5.7586206896551762</c:v>
                </c:pt>
                <c:pt idx="8">
                  <c:v>6.0219330855018631</c:v>
                </c:pt>
                <c:pt idx="9">
                  <c:v>6.2808435852372613</c:v>
                </c:pt>
                <c:pt idx="10">
                  <c:v>5.952475247524748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BE-4946-AC87-C1621A230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7542992"/>
        <c:axId val="104740696"/>
      </c:barChart>
      <c:catAx>
        <c:axId val="177542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04740696"/>
        <c:crosses val="autoZero"/>
        <c:auto val="1"/>
        <c:lblAlgn val="ctr"/>
        <c:lblOffset val="100"/>
        <c:noMultiLvlLbl val="0"/>
      </c:catAx>
      <c:valAx>
        <c:axId val="104740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5429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National Debt</c:v>
                </c:pt>
              </c:strCache>
            </c:strRef>
          </c:tx>
          <c:spPr>
            <a:ln>
              <a:solidFill>
                <a:schemeClr val="bg2">
                  <a:lumMod val="10000"/>
                </a:schemeClr>
              </a:solidFill>
            </a:ln>
          </c:spPr>
          <c:marker>
            <c:symbol val="none"/>
          </c:marker>
          <c:xVal>
            <c:numRef>
              <c:f>Sheet1!$A$12:$A$21</c:f>
              <c:numCache>
                <c:formatCode>General</c:formatCode>
                <c:ptCount val="10"/>
                <c:pt idx="0">
                  <c:v>1688</c:v>
                </c:pt>
                <c:pt idx="1">
                  <c:v>1701</c:v>
                </c:pt>
                <c:pt idx="2">
                  <c:v>1714</c:v>
                </c:pt>
                <c:pt idx="3">
                  <c:v>1727</c:v>
                </c:pt>
                <c:pt idx="4">
                  <c:v>1739</c:v>
                </c:pt>
                <c:pt idx="5">
                  <c:v>1748</c:v>
                </c:pt>
                <c:pt idx="6">
                  <c:v>1755</c:v>
                </c:pt>
                <c:pt idx="7">
                  <c:v>1762</c:v>
                </c:pt>
                <c:pt idx="8">
                  <c:v>1775</c:v>
                </c:pt>
                <c:pt idx="9">
                  <c:v>1784</c:v>
                </c:pt>
              </c:numCache>
            </c:numRef>
          </c:xVal>
          <c:yVal>
            <c:numRef>
              <c:f>Sheet1!$B$12:$B$21</c:f>
              <c:numCache>
                <c:formatCode>General</c:formatCode>
                <c:ptCount val="10"/>
                <c:pt idx="0">
                  <c:v>3</c:v>
                </c:pt>
                <c:pt idx="1">
                  <c:v>18</c:v>
                </c:pt>
                <c:pt idx="2">
                  <c:v>57</c:v>
                </c:pt>
                <c:pt idx="3">
                  <c:v>52</c:v>
                </c:pt>
                <c:pt idx="4">
                  <c:v>47</c:v>
                </c:pt>
                <c:pt idx="5">
                  <c:v>78</c:v>
                </c:pt>
                <c:pt idx="6">
                  <c:v>75</c:v>
                </c:pt>
                <c:pt idx="7">
                  <c:v>146</c:v>
                </c:pt>
                <c:pt idx="8">
                  <c:v>138</c:v>
                </c:pt>
                <c:pt idx="9">
                  <c:v>246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026-4DC5-A6E2-4E3031DB9F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677464"/>
        <c:axId val="174928856"/>
      </c:scatterChart>
      <c:valAx>
        <c:axId val="177677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4928856"/>
        <c:crosses val="autoZero"/>
        <c:crossBetween val="midCat"/>
      </c:valAx>
      <c:valAx>
        <c:axId val="1749288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67746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National Debt</c:v>
                </c:pt>
              </c:strCache>
            </c:strRef>
          </c:tx>
          <c:spPr>
            <a:ln>
              <a:solidFill>
                <a:schemeClr val="bg2">
                  <a:lumMod val="10000"/>
                </a:schemeClr>
              </a:solidFill>
            </a:ln>
          </c:spPr>
          <c:marker>
            <c:symbol val="none"/>
          </c:marker>
          <c:xVal>
            <c:numRef>
              <c:f>Sheet1!$A$12:$A$21</c:f>
              <c:numCache>
                <c:formatCode>General</c:formatCode>
                <c:ptCount val="10"/>
                <c:pt idx="0">
                  <c:v>1688</c:v>
                </c:pt>
                <c:pt idx="1">
                  <c:v>1701</c:v>
                </c:pt>
                <c:pt idx="2">
                  <c:v>1714</c:v>
                </c:pt>
                <c:pt idx="3">
                  <c:v>1727</c:v>
                </c:pt>
                <c:pt idx="4">
                  <c:v>1739</c:v>
                </c:pt>
                <c:pt idx="5">
                  <c:v>1748</c:v>
                </c:pt>
                <c:pt idx="6">
                  <c:v>1755</c:v>
                </c:pt>
                <c:pt idx="7">
                  <c:v>1762</c:v>
                </c:pt>
                <c:pt idx="8">
                  <c:v>1775</c:v>
                </c:pt>
                <c:pt idx="9">
                  <c:v>1784</c:v>
                </c:pt>
              </c:numCache>
            </c:numRef>
          </c:xVal>
          <c:yVal>
            <c:numRef>
              <c:f>Sheet1!$B$12:$B$21</c:f>
              <c:numCache>
                <c:formatCode>General</c:formatCode>
                <c:ptCount val="10"/>
                <c:pt idx="0">
                  <c:v>3</c:v>
                </c:pt>
                <c:pt idx="1">
                  <c:v>18</c:v>
                </c:pt>
                <c:pt idx="2">
                  <c:v>57</c:v>
                </c:pt>
                <c:pt idx="3">
                  <c:v>52</c:v>
                </c:pt>
                <c:pt idx="4">
                  <c:v>47</c:v>
                </c:pt>
                <c:pt idx="5">
                  <c:v>78</c:v>
                </c:pt>
                <c:pt idx="6">
                  <c:v>75</c:v>
                </c:pt>
                <c:pt idx="7">
                  <c:v>146</c:v>
                </c:pt>
                <c:pt idx="8">
                  <c:v>138</c:v>
                </c:pt>
                <c:pt idx="9">
                  <c:v>246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5C-4768-B79E-FB60F1E005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4930424"/>
        <c:axId val="177783728"/>
      </c:scatterChart>
      <c:valAx>
        <c:axId val="174930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783728"/>
        <c:crosses val="autoZero"/>
        <c:crossBetween val="midCat"/>
      </c:valAx>
      <c:valAx>
        <c:axId val="177783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49304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Sheet1!$B$11</c:f>
              <c:strCache>
                <c:ptCount val="1"/>
                <c:pt idx="0">
                  <c:v>National Debt</c:v>
                </c:pt>
              </c:strCache>
            </c:strRef>
          </c:tx>
          <c:spPr>
            <a:ln>
              <a:solidFill>
                <a:schemeClr val="bg2">
                  <a:lumMod val="10000"/>
                </a:schemeClr>
              </a:solidFill>
            </a:ln>
          </c:spPr>
          <c:marker>
            <c:symbol val="none"/>
          </c:marker>
          <c:xVal>
            <c:numRef>
              <c:f>Sheet1!$A$12:$A$21</c:f>
              <c:numCache>
                <c:formatCode>General</c:formatCode>
                <c:ptCount val="10"/>
                <c:pt idx="0">
                  <c:v>1688</c:v>
                </c:pt>
                <c:pt idx="1">
                  <c:v>1701</c:v>
                </c:pt>
                <c:pt idx="2">
                  <c:v>1714</c:v>
                </c:pt>
                <c:pt idx="3">
                  <c:v>1727</c:v>
                </c:pt>
                <c:pt idx="4">
                  <c:v>1739</c:v>
                </c:pt>
                <c:pt idx="5">
                  <c:v>1748</c:v>
                </c:pt>
                <c:pt idx="6">
                  <c:v>1755</c:v>
                </c:pt>
                <c:pt idx="7">
                  <c:v>1762</c:v>
                </c:pt>
                <c:pt idx="8">
                  <c:v>1775</c:v>
                </c:pt>
                <c:pt idx="9">
                  <c:v>1784</c:v>
                </c:pt>
              </c:numCache>
            </c:numRef>
          </c:xVal>
          <c:yVal>
            <c:numRef>
              <c:f>Sheet1!$B$12:$B$21</c:f>
              <c:numCache>
                <c:formatCode>General</c:formatCode>
                <c:ptCount val="10"/>
                <c:pt idx="0">
                  <c:v>3</c:v>
                </c:pt>
                <c:pt idx="1">
                  <c:v>18</c:v>
                </c:pt>
                <c:pt idx="2">
                  <c:v>57</c:v>
                </c:pt>
                <c:pt idx="3">
                  <c:v>52</c:v>
                </c:pt>
                <c:pt idx="4">
                  <c:v>47</c:v>
                </c:pt>
                <c:pt idx="5">
                  <c:v>78</c:v>
                </c:pt>
                <c:pt idx="6">
                  <c:v>75</c:v>
                </c:pt>
                <c:pt idx="7">
                  <c:v>146</c:v>
                </c:pt>
                <c:pt idx="8">
                  <c:v>138</c:v>
                </c:pt>
                <c:pt idx="9">
                  <c:v>246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B86-40EC-9787-1C727A550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784512"/>
        <c:axId val="177784904"/>
      </c:scatterChart>
      <c:valAx>
        <c:axId val="177784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784904"/>
        <c:crosses val="autoZero"/>
        <c:crossBetween val="midCat"/>
      </c:valAx>
      <c:valAx>
        <c:axId val="177784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77784512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40458C"/>
              </a:solidFill>
            </a:ln>
          </c:spPr>
          <c:marker>
            <c:symbol val="circle"/>
            <c:size val="5"/>
            <c:spPr>
              <a:solidFill>
                <a:srgbClr val="B7C1EB">
                  <a:lumMod val="10000"/>
                </a:srgbClr>
              </a:solidFill>
            </c:spPr>
          </c:marker>
          <c:cat>
            <c:numRef>
              <c:f>Sheet1!$A$58:$A$59</c:f>
              <c:numCache>
                <c:formatCode>General</c:formatCode>
                <c:ptCount val="2"/>
                <c:pt idx="0">
                  <c:v>1955</c:v>
                </c:pt>
                <c:pt idx="1">
                  <c:v>1956</c:v>
                </c:pt>
              </c:numCache>
            </c:numRef>
          </c:cat>
          <c:val>
            <c:numRef>
              <c:f>Sheet1!$B$58:$B$59</c:f>
              <c:numCache>
                <c:formatCode>General</c:formatCode>
                <c:ptCount val="2"/>
                <c:pt idx="0">
                  <c:v>320</c:v>
                </c:pt>
                <c:pt idx="1">
                  <c:v>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09D-4C11-B453-6B9DCCAC01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853512"/>
        <c:axId val="177853904"/>
      </c:lineChart>
      <c:catAx>
        <c:axId val="177853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853904"/>
        <c:crosses val="autoZero"/>
        <c:auto val="1"/>
        <c:lblAlgn val="ctr"/>
        <c:lblOffset val="100"/>
        <c:noMultiLvlLbl val="0"/>
      </c:catAx>
      <c:valAx>
        <c:axId val="17785390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7853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Traffic Deaths in Conn.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Sheet1!$B$53</c:f>
              <c:strCache>
                <c:ptCount val="1"/>
                <c:pt idx="0">
                  <c:v>Connecticut</c:v>
                </c:pt>
              </c:strCache>
            </c:strRef>
          </c:tx>
          <c:spPr>
            <a:ln w="22225">
              <a:solidFill>
                <a:srgbClr val="40458C"/>
              </a:solidFill>
            </a:ln>
          </c:spPr>
          <c:marker>
            <c:symbol val="circle"/>
            <c:size val="5"/>
            <c:spPr>
              <a:solidFill>
                <a:sysClr val="windowText" lastClr="000000"/>
              </a:solidFill>
            </c:spPr>
          </c:marker>
          <c:xVal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xVal>
          <c:yVal>
            <c:numRef>
              <c:f>Sheet1!$B$54:$B$62</c:f>
              <c:numCache>
                <c:formatCode>General</c:formatCode>
                <c:ptCount val="9"/>
                <c:pt idx="0">
                  <c:v>270</c:v>
                </c:pt>
                <c:pt idx="1">
                  <c:v>230</c:v>
                </c:pt>
                <c:pt idx="2">
                  <c:v>275</c:v>
                </c:pt>
                <c:pt idx="3">
                  <c:v>240</c:v>
                </c:pt>
                <c:pt idx="4">
                  <c:v>320</c:v>
                </c:pt>
                <c:pt idx="5">
                  <c:v>285</c:v>
                </c:pt>
                <c:pt idx="6">
                  <c:v>280</c:v>
                </c:pt>
                <c:pt idx="7">
                  <c:v>245</c:v>
                </c:pt>
                <c:pt idx="8">
                  <c:v>240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028-43EB-8014-D1C25431EE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854688"/>
        <c:axId val="177855080"/>
      </c:scatterChart>
      <c:valAx>
        <c:axId val="1778546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855080"/>
        <c:crosses val="autoZero"/>
        <c:crossBetween val="midCat"/>
      </c:valAx>
      <c:valAx>
        <c:axId val="177855080"/>
        <c:scaling>
          <c:orientation val="minMax"/>
          <c:max val="325"/>
          <c:min val="225"/>
        </c:scaling>
        <c:delete val="0"/>
        <c:axPos val="l"/>
        <c:numFmt formatCode="General" sourceLinked="1"/>
        <c:majorTickMark val="out"/>
        <c:minorTickMark val="none"/>
        <c:tickLblPos val="nextTo"/>
        <c:crossAx val="177854688"/>
        <c:crosses val="autoZero"/>
        <c:crossBetween val="midCat"/>
        <c:majorUnit val="25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348258706467663E-2"/>
          <c:y val="4.7157951409919907E-2"/>
          <c:w val="0.61941532495005258"/>
          <c:h val="0.81420956995760096"/>
        </c:manualLayout>
      </c:layout>
      <c:lineChart>
        <c:grouping val="standard"/>
        <c:varyColors val="0"/>
        <c:ser>
          <c:idx val="0"/>
          <c:order val="0"/>
          <c:tx>
            <c:strRef>
              <c:f>Sheet1!$C$53</c:f>
              <c:strCache>
                <c:ptCount val="1"/>
                <c:pt idx="0">
                  <c:v>Connecticut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</c:spPr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Sheet1!$C$54:$C$62</c:f>
              <c:numCache>
                <c:formatCode>General</c:formatCode>
                <c:ptCount val="9"/>
                <c:pt idx="0">
                  <c:v>12.8</c:v>
                </c:pt>
                <c:pt idx="1">
                  <c:v>10.7</c:v>
                </c:pt>
                <c:pt idx="2">
                  <c:v>12.6</c:v>
                </c:pt>
                <c:pt idx="3">
                  <c:v>10.7</c:v>
                </c:pt>
                <c:pt idx="4">
                  <c:v>14</c:v>
                </c:pt>
                <c:pt idx="5">
                  <c:v>12.2</c:v>
                </c:pt>
                <c:pt idx="6">
                  <c:v>11.9</c:v>
                </c:pt>
                <c:pt idx="7">
                  <c:v>10.3</c:v>
                </c:pt>
                <c:pt idx="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8B-4F95-8AD2-C3AB78947961}"/>
            </c:ext>
          </c:extLst>
        </c:ser>
        <c:ser>
          <c:idx val="1"/>
          <c:order val="1"/>
          <c:tx>
            <c:strRef>
              <c:f>Sheet1!$D$53</c:f>
              <c:strCache>
                <c:ptCount val="1"/>
                <c:pt idx="0">
                  <c:v>New York</c:v>
                </c:pt>
              </c:strCache>
            </c:strRef>
          </c:tx>
          <c:spPr>
            <a:ln w="1905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Sheet1!$D$54:$D$62</c:f>
              <c:numCache>
                <c:formatCode>General</c:formatCode>
                <c:ptCount val="9"/>
                <c:pt idx="0">
                  <c:v>13.9</c:v>
                </c:pt>
                <c:pt idx="1">
                  <c:v>13.8</c:v>
                </c:pt>
                <c:pt idx="2">
                  <c:v>14.2</c:v>
                </c:pt>
                <c:pt idx="3">
                  <c:v>13.3</c:v>
                </c:pt>
                <c:pt idx="4">
                  <c:v>13.7</c:v>
                </c:pt>
                <c:pt idx="5">
                  <c:v>13.6</c:v>
                </c:pt>
                <c:pt idx="6">
                  <c:v>13.5</c:v>
                </c:pt>
                <c:pt idx="7">
                  <c:v>13.2</c:v>
                </c:pt>
                <c:pt idx="8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98B-4F95-8AD2-C3AB78947961}"/>
            </c:ext>
          </c:extLst>
        </c:ser>
        <c:ser>
          <c:idx val="2"/>
          <c:order val="2"/>
          <c:tx>
            <c:strRef>
              <c:f>Sheet1!$E$53</c:f>
              <c:strCache>
                <c:ptCount val="1"/>
                <c:pt idx="0">
                  <c:v>Massachusetts</c:v>
                </c:pt>
              </c:strCache>
            </c:strRef>
          </c:tx>
          <c:spPr>
            <a:ln w="1905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Sheet1!$E$54:$E$62</c:f>
              <c:numCache>
                <c:formatCode>General</c:formatCode>
                <c:ptCount val="9"/>
                <c:pt idx="0">
                  <c:v>10.200000000000001</c:v>
                </c:pt>
                <c:pt idx="1">
                  <c:v>10.1</c:v>
                </c:pt>
                <c:pt idx="2">
                  <c:v>11</c:v>
                </c:pt>
                <c:pt idx="3">
                  <c:v>10.5</c:v>
                </c:pt>
                <c:pt idx="4">
                  <c:v>11.6</c:v>
                </c:pt>
                <c:pt idx="5">
                  <c:v>11.4</c:v>
                </c:pt>
                <c:pt idx="6">
                  <c:v>10</c:v>
                </c:pt>
                <c:pt idx="7">
                  <c:v>11.7</c:v>
                </c:pt>
                <c:pt idx="8">
                  <c:v>10.7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98B-4F95-8AD2-C3AB78947961}"/>
            </c:ext>
          </c:extLst>
        </c:ser>
        <c:ser>
          <c:idx val="3"/>
          <c:order val="3"/>
          <c:tx>
            <c:strRef>
              <c:f>Sheet1!$F$53</c:f>
              <c:strCache>
                <c:ptCount val="1"/>
                <c:pt idx="0">
                  <c:v>Rhode Island</c:v>
                </c:pt>
              </c:strCache>
            </c:strRef>
          </c:tx>
          <c:spPr>
            <a:ln w="19050">
              <a:solidFill>
                <a:schemeClr val="bg2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Sheet1!$F$54:$F$62</c:f>
              <c:numCache>
                <c:formatCode>General</c:formatCode>
                <c:ptCount val="9"/>
                <c:pt idx="0">
                  <c:v>8</c:v>
                </c:pt>
                <c:pt idx="1">
                  <c:v>8.4</c:v>
                </c:pt>
                <c:pt idx="2">
                  <c:v>8.4</c:v>
                </c:pt>
                <c:pt idx="3">
                  <c:v>7.7</c:v>
                </c:pt>
                <c:pt idx="4">
                  <c:v>10</c:v>
                </c:pt>
                <c:pt idx="5">
                  <c:v>8.3000000000000007</c:v>
                </c:pt>
                <c:pt idx="6">
                  <c:v>8.2000000000000011</c:v>
                </c:pt>
                <c:pt idx="7">
                  <c:v>8.6</c:v>
                </c:pt>
                <c:pt idx="8">
                  <c:v>9.3000000000000007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98B-4F95-8AD2-C3AB78947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552088"/>
        <c:axId val="178552480"/>
      </c:lineChart>
      <c:catAx>
        <c:axId val="1785520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8552480"/>
        <c:crosses val="autoZero"/>
        <c:auto val="1"/>
        <c:lblAlgn val="ctr"/>
        <c:lblOffset val="100"/>
        <c:tickLblSkip val="2"/>
        <c:noMultiLvlLbl val="0"/>
      </c:catAx>
      <c:valAx>
        <c:axId val="178552480"/>
        <c:scaling>
          <c:orientation val="minMax"/>
          <c:max val="16"/>
          <c:min val="7"/>
        </c:scaling>
        <c:delete val="0"/>
        <c:axPos val="l"/>
        <c:numFmt formatCode="General" sourceLinked="1"/>
        <c:majorTickMark val="out"/>
        <c:minorTickMark val="out"/>
        <c:tickLblPos val="nextTo"/>
        <c:crossAx val="178552088"/>
        <c:crossesAt val="1"/>
        <c:crossBetween val="midCat"/>
        <c:majorUnit val="2"/>
        <c:minorUnit val="1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spPr>
            <a:ln>
              <a:solidFill>
                <a:srgbClr val="40458C"/>
              </a:solidFill>
            </a:ln>
          </c:spPr>
          <c:marker>
            <c:symbol val="circle"/>
            <c:size val="5"/>
            <c:spPr>
              <a:solidFill>
                <a:srgbClr val="B7C1EB">
                  <a:lumMod val="10000"/>
                </a:srgbClr>
              </a:solidFill>
            </c:spPr>
          </c:marker>
          <c:cat>
            <c:numRef>
              <c:f>Sheet1!$A$58:$A$59</c:f>
              <c:numCache>
                <c:formatCode>General</c:formatCode>
                <c:ptCount val="2"/>
                <c:pt idx="0">
                  <c:v>1955</c:v>
                </c:pt>
                <c:pt idx="1">
                  <c:v>1956</c:v>
                </c:pt>
              </c:numCache>
            </c:numRef>
          </c:cat>
          <c:val>
            <c:numRef>
              <c:f>Sheet1!$B$58:$B$59</c:f>
              <c:numCache>
                <c:formatCode>General</c:formatCode>
                <c:ptCount val="2"/>
                <c:pt idx="0">
                  <c:v>320</c:v>
                </c:pt>
                <c:pt idx="1">
                  <c:v>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B2-47DB-8C78-F63C47449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553264"/>
        <c:axId val="177534824"/>
      </c:lineChart>
      <c:catAx>
        <c:axId val="1785532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534824"/>
        <c:crosses val="autoZero"/>
        <c:auto val="1"/>
        <c:lblAlgn val="ctr"/>
        <c:lblOffset val="100"/>
        <c:noMultiLvlLbl val="0"/>
      </c:catAx>
      <c:valAx>
        <c:axId val="1775348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78553264"/>
        <c:crosses val="autoZero"/>
        <c:crossBetween val="between"/>
      </c:valAx>
      <c:spPr>
        <a:solidFill>
          <a:schemeClr val="bg1"/>
        </a:solidFill>
      </c:spPr>
    </c:plotArea>
    <c:plotVisOnly val="1"/>
    <c:dispBlanksAs val="gap"/>
    <c:showDLblsOverMax val="0"/>
  </c:chart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348258706467663E-2"/>
          <c:y val="4.7157951409919907E-2"/>
          <c:w val="0.61941532495005258"/>
          <c:h val="0.81420956995760063"/>
        </c:manualLayout>
      </c:layout>
      <c:lineChart>
        <c:grouping val="standard"/>
        <c:varyColors val="0"/>
        <c:ser>
          <c:idx val="0"/>
          <c:order val="0"/>
          <c:tx>
            <c:strRef>
              <c:f>Sheet1!$C$53</c:f>
              <c:strCache>
                <c:ptCount val="1"/>
                <c:pt idx="0">
                  <c:v>Connecticut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circle"/>
            <c:size val="5"/>
            <c:spPr>
              <a:solidFill>
                <a:schemeClr val="tx1"/>
              </a:solidFill>
            </c:spPr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Sheet1!$C$54:$C$62</c:f>
              <c:numCache>
                <c:formatCode>General</c:formatCode>
                <c:ptCount val="9"/>
                <c:pt idx="0">
                  <c:v>12.8</c:v>
                </c:pt>
                <c:pt idx="1">
                  <c:v>10.7</c:v>
                </c:pt>
                <c:pt idx="2">
                  <c:v>12.6</c:v>
                </c:pt>
                <c:pt idx="3">
                  <c:v>10.7</c:v>
                </c:pt>
                <c:pt idx="4">
                  <c:v>14</c:v>
                </c:pt>
                <c:pt idx="5">
                  <c:v>12.2</c:v>
                </c:pt>
                <c:pt idx="6">
                  <c:v>11.9</c:v>
                </c:pt>
                <c:pt idx="7">
                  <c:v>10.3</c:v>
                </c:pt>
                <c:pt idx="8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177-4A89-8DA2-188ADC6B9412}"/>
            </c:ext>
          </c:extLst>
        </c:ser>
        <c:ser>
          <c:idx val="1"/>
          <c:order val="1"/>
          <c:tx>
            <c:strRef>
              <c:f>Sheet1!$D$53</c:f>
              <c:strCache>
                <c:ptCount val="1"/>
                <c:pt idx="0">
                  <c:v>New York</c:v>
                </c:pt>
              </c:strCache>
            </c:strRef>
          </c:tx>
          <c:spPr>
            <a:ln w="19050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Sheet1!$D$54:$D$62</c:f>
              <c:numCache>
                <c:formatCode>General</c:formatCode>
                <c:ptCount val="9"/>
                <c:pt idx="0">
                  <c:v>13.9</c:v>
                </c:pt>
                <c:pt idx="1">
                  <c:v>13.8</c:v>
                </c:pt>
                <c:pt idx="2">
                  <c:v>14.2</c:v>
                </c:pt>
                <c:pt idx="3">
                  <c:v>13.3</c:v>
                </c:pt>
                <c:pt idx="4">
                  <c:v>13.7</c:v>
                </c:pt>
                <c:pt idx="5">
                  <c:v>13.6</c:v>
                </c:pt>
                <c:pt idx="6">
                  <c:v>13.5</c:v>
                </c:pt>
                <c:pt idx="7">
                  <c:v>13.2</c:v>
                </c:pt>
                <c:pt idx="8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177-4A89-8DA2-188ADC6B9412}"/>
            </c:ext>
          </c:extLst>
        </c:ser>
        <c:ser>
          <c:idx val="2"/>
          <c:order val="2"/>
          <c:tx>
            <c:strRef>
              <c:f>Sheet1!$E$53</c:f>
              <c:strCache>
                <c:ptCount val="1"/>
                <c:pt idx="0">
                  <c:v>Massachusetts</c:v>
                </c:pt>
              </c:strCache>
            </c:strRef>
          </c:tx>
          <c:spPr>
            <a:ln w="19050">
              <a:solidFill>
                <a:srgbClr val="00B050"/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Sheet1!$E$54:$E$62</c:f>
              <c:numCache>
                <c:formatCode>General</c:formatCode>
                <c:ptCount val="9"/>
                <c:pt idx="0">
                  <c:v>10.200000000000001</c:v>
                </c:pt>
                <c:pt idx="1">
                  <c:v>10.1</c:v>
                </c:pt>
                <c:pt idx="2">
                  <c:v>11</c:v>
                </c:pt>
                <c:pt idx="3">
                  <c:v>10.5</c:v>
                </c:pt>
                <c:pt idx="4">
                  <c:v>11.6</c:v>
                </c:pt>
                <c:pt idx="5">
                  <c:v>11.4</c:v>
                </c:pt>
                <c:pt idx="6">
                  <c:v>10</c:v>
                </c:pt>
                <c:pt idx="7">
                  <c:v>11.7</c:v>
                </c:pt>
                <c:pt idx="8">
                  <c:v>10.7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177-4A89-8DA2-188ADC6B9412}"/>
            </c:ext>
          </c:extLst>
        </c:ser>
        <c:ser>
          <c:idx val="3"/>
          <c:order val="3"/>
          <c:tx>
            <c:strRef>
              <c:f>Sheet1!$F$53</c:f>
              <c:strCache>
                <c:ptCount val="1"/>
                <c:pt idx="0">
                  <c:v>Rhode Island</c:v>
                </c:pt>
              </c:strCache>
            </c:strRef>
          </c:tx>
          <c:spPr>
            <a:ln w="19050">
              <a:solidFill>
                <a:schemeClr val="bg2">
                  <a:lumMod val="75000"/>
                </a:schemeClr>
              </a:solidFill>
            </a:ln>
          </c:spPr>
          <c:marker>
            <c:symbol val="none"/>
          </c:marker>
          <c:cat>
            <c:numRef>
              <c:f>Sheet1!$A$54:$A$62</c:f>
              <c:numCache>
                <c:formatCode>General</c:formatCode>
                <c:ptCount val="9"/>
                <c:pt idx="0">
                  <c:v>1951</c:v>
                </c:pt>
                <c:pt idx="1">
                  <c:v>1952</c:v>
                </c:pt>
                <c:pt idx="2">
                  <c:v>1953</c:v>
                </c:pt>
                <c:pt idx="3">
                  <c:v>1954</c:v>
                </c:pt>
                <c:pt idx="4">
                  <c:v>1955</c:v>
                </c:pt>
                <c:pt idx="5">
                  <c:v>1956</c:v>
                </c:pt>
                <c:pt idx="6">
                  <c:v>1957</c:v>
                </c:pt>
                <c:pt idx="7">
                  <c:v>1958</c:v>
                </c:pt>
                <c:pt idx="8">
                  <c:v>1959</c:v>
                </c:pt>
              </c:numCache>
            </c:numRef>
          </c:cat>
          <c:val>
            <c:numRef>
              <c:f>Sheet1!$F$54:$F$62</c:f>
              <c:numCache>
                <c:formatCode>General</c:formatCode>
                <c:ptCount val="9"/>
                <c:pt idx="0">
                  <c:v>8</c:v>
                </c:pt>
                <c:pt idx="1">
                  <c:v>8.4</c:v>
                </c:pt>
                <c:pt idx="2">
                  <c:v>8.4</c:v>
                </c:pt>
                <c:pt idx="3">
                  <c:v>7.7</c:v>
                </c:pt>
                <c:pt idx="4">
                  <c:v>10</c:v>
                </c:pt>
                <c:pt idx="5">
                  <c:v>8.3000000000000007</c:v>
                </c:pt>
                <c:pt idx="6">
                  <c:v>8.2000000000000011</c:v>
                </c:pt>
                <c:pt idx="7">
                  <c:v>8.6</c:v>
                </c:pt>
                <c:pt idx="8">
                  <c:v>9.3000000000000007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177-4A89-8DA2-188ADC6B94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7535608"/>
        <c:axId val="177536000"/>
      </c:lineChart>
      <c:catAx>
        <c:axId val="177535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77536000"/>
        <c:crosses val="autoZero"/>
        <c:auto val="1"/>
        <c:lblAlgn val="ctr"/>
        <c:lblOffset val="100"/>
        <c:tickLblSkip val="2"/>
        <c:noMultiLvlLbl val="0"/>
      </c:catAx>
      <c:valAx>
        <c:axId val="177536000"/>
        <c:scaling>
          <c:orientation val="minMax"/>
          <c:max val="16"/>
          <c:min val="7"/>
        </c:scaling>
        <c:delete val="0"/>
        <c:axPos val="l"/>
        <c:numFmt formatCode="General" sourceLinked="1"/>
        <c:majorTickMark val="out"/>
        <c:minorTickMark val="out"/>
        <c:tickLblPos val="nextTo"/>
        <c:crossAx val="177535608"/>
        <c:crossesAt val="1"/>
        <c:crossBetween val="midCat"/>
        <c:majorUnit val="2"/>
        <c:minorUnit val="1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0.23542</cdr:x>
      <cdr:y>0.06597</cdr:y>
    </cdr:from>
    <cdr:to>
      <cdr:x>0.60208</cdr:x>
      <cdr:y>0.14931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076325" y="180975"/>
          <a:ext cx="16764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/>
            <a:t>Before Stricter Enforcement</a:t>
          </a:r>
        </a:p>
      </cdr:txBody>
    </cdr:sp>
  </cdr:relSizeAnchor>
  <cdr:relSizeAnchor xmlns:cdr="http://schemas.openxmlformats.org/drawingml/2006/chartDrawing">
    <cdr:from>
      <cdr:x>0.47917</cdr:x>
      <cdr:y>0.61224</cdr:y>
    </cdr:from>
    <cdr:to>
      <cdr:x>0.84584</cdr:x>
      <cdr:y>0.69558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752600" y="2286000"/>
          <a:ext cx="1341132" cy="3111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After Stricter Enforcement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0.54</cdr:x>
      <cdr:y>0.25714</cdr:y>
    </cdr:from>
    <cdr:to>
      <cdr:x>0.92</cdr:x>
      <cdr:y>0.34286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057400" y="685800"/>
          <a:ext cx="14478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050" dirty="0"/>
            <a:t>Stricter Enforcement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0.20455</cdr:x>
      <cdr:y>0.05714</cdr:y>
    </cdr:from>
    <cdr:to>
      <cdr:x>0.57121</cdr:x>
      <cdr:y>0.14048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685800" y="152400"/>
          <a:ext cx="1229338" cy="22226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Before Stricter Enforcement</a:t>
          </a:r>
        </a:p>
      </cdr:txBody>
    </cdr:sp>
  </cdr:relSizeAnchor>
  <cdr:relSizeAnchor xmlns:cdr="http://schemas.openxmlformats.org/drawingml/2006/chartDrawing">
    <cdr:from>
      <cdr:x>0.40909</cdr:x>
      <cdr:y>0.57143</cdr:y>
    </cdr:from>
    <cdr:to>
      <cdr:x>0.77576</cdr:x>
      <cdr:y>0.65476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371600" y="1524000"/>
          <a:ext cx="1229371" cy="22224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100" dirty="0"/>
            <a:t>After Stricter Enforcement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0.40351</cdr:x>
      <cdr:y>0.11429</cdr:y>
    </cdr:from>
    <cdr:to>
      <cdr:x>0.80702</cdr:x>
      <cdr:y>0.2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52600" y="304800"/>
          <a:ext cx="1752600" cy="228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000" dirty="0"/>
            <a:t>Stricter Enforcement in Conn.</a:t>
          </a:r>
        </a:p>
      </cdr:txBody>
    </cdr:sp>
  </cdr:relSizeAnchor>
  <cdr:relSizeAnchor xmlns:cdr="http://schemas.openxmlformats.org/drawingml/2006/chartDrawing">
    <cdr:from>
      <cdr:x>0.4386</cdr:x>
      <cdr:y>0.2</cdr:y>
    </cdr:from>
    <cdr:to>
      <cdr:x>0.5614</cdr:x>
      <cdr:y>0.31429</cdr:y>
    </cdr:to>
    <cdr:sp macro="" textlink="">
      <cdr:nvSpPr>
        <cdr:cNvPr id="4" name="Straight Arrow Connector 3"/>
        <cdr:cNvSpPr/>
      </cdr:nvSpPr>
      <cdr:spPr bwMode="auto">
        <a:xfrm xmlns:a="http://schemas.openxmlformats.org/drawingml/2006/main" rot="5400000">
          <a:off x="2019300" y="419100"/>
          <a:ext cx="304800" cy="533400"/>
        </a:xfrm>
        <a:prstGeom xmlns:a="http://schemas.openxmlformats.org/drawingml/2006/main" prst="straightConnector1">
          <a:avLst/>
        </a:prstGeom>
        <a:solidFill xmlns:a="http://schemas.openxmlformats.org/drawingml/2006/main">
          <a:schemeClr val="accent1"/>
        </a:solidFill>
        <a:ln xmlns:a="http://schemas.openxmlformats.org/drawingml/2006/main" w="15875" cap="flat" cmpd="sng" algn="ctr">
          <a:solidFill>
            <a:schemeClr val="bg2">
              <a:lumMod val="10000"/>
            </a:schemeClr>
          </a:solidFill>
          <a:prstDash val="solid"/>
          <a:round/>
          <a:headEnd type="none" w="med" len="med"/>
          <a:tailEnd type="arrow"/>
        </a:ln>
        <a:effectLst xmlns:a="http://schemas.openxmlformats.org/drawingml/2006/main"/>
      </cdr:spPr>
      <cdr:txBody>
        <a:bodyPr xmlns:a="http://schemas.openxmlformats.org/drawingml/2006/main" vertOverflow="clip" vert="horz" wrap="none" lIns="91440" tIns="45720" rIns="91440" bIns="45720" numCol="1" anchor="t" anchorCtr="0" compatLnSpc="1">
          <a:prstTxWarp prst="textNoShape">
            <a:avLst/>
          </a:prstTxWarp>
        </a:bodyPr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B0A0-0967-439D-8151-62C5267105A0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ABF96-6907-40D7-8FC0-4161DFEE3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89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194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3344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233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Tufte</a:t>
            </a:r>
            <a:r>
              <a:rPr lang="en-US" dirty="0"/>
              <a:t> is</a:t>
            </a:r>
            <a:r>
              <a:rPr lang="en-US" baseline="0" dirty="0"/>
              <a:t> one of the cornerstone vis people, always arguing for clear and succinct graphics.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74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75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09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427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4848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0114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41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47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83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96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500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215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069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4046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37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987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444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87393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184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525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601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4607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734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</a:t>
            </a:r>
            <a:r>
              <a:rPr lang="en-US" baseline="0" dirty="0"/>
              <a:t> 1 is correct, but that’s not really the point – you can’t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A768A-C6FA-4637-BEE7-5D80A5DEB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5733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Group</a:t>
            </a:r>
            <a:r>
              <a:rPr lang="en-US" baseline="0" dirty="0"/>
              <a:t> 1 is correct, but that’s not really the point – you can’t tell.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A768A-C6FA-4637-BEE7-5D80A5DEB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4396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32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364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7A768A-C6FA-4637-BEE7-5D80A5DEBB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6321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733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71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66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Excellent,</a:t>
            </a:r>
            <a:r>
              <a:rPr lang="en-US" baseline="0" dirty="0"/>
              <a:t> historic example.  This has several mappings of data to visual features and tells a story effectively.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04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Yikes</a:t>
            </a:r>
            <a:r>
              <a:rPr lang="en-US" baseline="0" dirty="0"/>
              <a:t> – used a pie, extremely bright </a:t>
            </a:r>
            <a:r>
              <a:rPr lang="en-US" baseline="0" dirty="0" err="1"/>
              <a:t>clashy</a:t>
            </a:r>
            <a:r>
              <a:rPr lang="en-US" baseline="0" dirty="0"/>
              <a:t> colors, and most importantly, the pieces of the pie are percentages but don’t add up to 100 %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29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bars</a:t>
            </a:r>
            <a:r>
              <a:rPr lang="en-US" baseline="0" dirty="0"/>
              <a:t> are percentages and do add up, but the bar lengths are not correctly showing the values because there is a bunch of extra bar room to the left of the labels.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986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view of some data collected about testing of a mechanical component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277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basic data, visualized</a:t>
            </a:r>
            <a:r>
              <a:rPr lang="en-US" baseline="0" dirty="0"/>
              <a:t> instead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FCE84A-58DA-466C-8A33-F25D88975B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73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10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47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135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048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Rectangle 6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Copyright © 2014 by Dr. John McDonald</a:t>
            </a:r>
          </a:p>
        </p:txBody>
      </p:sp>
      <p:sp>
        <p:nvSpPr>
          <p:cNvPr id="7" name="Rectangle 7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078A1B-4818-4B0E-8EC4-E20B7D406E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215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26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53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4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0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3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1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21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0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E6900AA-C4ED-4714-9CE4-A9F25D7EADAE}" type="datetimeFigureOut">
              <a:rPr lang="en-US" smtClean="0"/>
              <a:t>6/26/2018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9ACC69B-8E77-4854-B822-14F779E63E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333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pminder.org/tools/#_chart-type=bubbles" TargetMode="External"/><Relationship Id="rId5" Type="http://schemas.openxmlformats.org/officeDocument/2006/relationships/hyperlink" Target="https://youtu.be/hVimVzgtD6w" TargetMode="External"/><Relationship Id="rId4" Type="http://schemas.openxmlformats.org/officeDocument/2006/relationships/hyperlink" Target="https://youtu.be/jbkSRLYSoj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eg"/><Relationship Id="rId5" Type="http://schemas.openxmlformats.org/officeDocument/2006/relationships/image" Target="../media/image44.gif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en.wikipedia.org/wiki/Linear_regress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rrelation" TargetMode="External"/><Relationship Id="rId5" Type="http://schemas.openxmlformats.org/officeDocument/2006/relationships/hyperlink" Target="https://en.wikipedia.org/wiki/Variance" TargetMode="External"/><Relationship Id="rId4" Type="http://schemas.openxmlformats.org/officeDocument/2006/relationships/hyperlink" Target="https://en.wikipedia.org/wiki/Mean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Eli T. Brown</a:t>
            </a:r>
          </a:p>
          <a:p>
            <a:r>
              <a:rPr lang="en-US" dirty="0"/>
              <a:t>DePaul University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3191" y="2648196"/>
            <a:ext cx="9769813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all" spc="200" normalizeH="0" baseline="0" noProof="0" dirty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968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</a:t>
            </a:r>
            <a:r>
              <a:rPr lang="en-US" dirty="0" err="1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https://lh6.googleusercontent.com/-k0Q4Sq-pYJo/U3ZbztDxqQI/AAAAAAAAES0/BiRGl9kh6Vs/w1167-h875-no/20140514_224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390" y="1792372"/>
            <a:ext cx="6633710" cy="497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05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sp>
        <p:nvSpPr>
          <p:cNvPr id="22531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Reported O-ring damage table</a:t>
            </a:r>
          </a:p>
        </p:txBody>
      </p:sp>
      <p:sp>
        <p:nvSpPr>
          <p:cNvPr id="22532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22533" name="Picture 1029" descr="C:\Classes\Fall2006\GPH570\Lectures\Lecture1\VisualizationExamples\Challenger\DamageTab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828800"/>
            <a:ext cx="7772400" cy="412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Rectangle 1030"/>
          <p:cNvSpPr>
            <a:spLocks noChangeArrowheads="1"/>
          </p:cNvSpPr>
          <p:nvPr/>
        </p:nvSpPr>
        <p:spPr bwMode="auto">
          <a:xfrm>
            <a:off x="12268200" y="6178550"/>
            <a:ext cx="390525" cy="139700"/>
          </a:xfrm>
          <a:prstGeom prst="rect">
            <a:avLst/>
          </a:prstGeom>
          <a:solidFill>
            <a:srgbClr val="F2EBE8"/>
          </a:solidFill>
          <a:ln w="9525">
            <a:solidFill>
              <a:srgbClr val="F1ECE8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35" name="Rectangle 1031"/>
          <p:cNvSpPr>
            <a:spLocks noChangeArrowheads="1"/>
          </p:cNvSpPr>
          <p:nvPr/>
        </p:nvSpPr>
        <p:spPr bwMode="auto">
          <a:xfrm>
            <a:off x="6361113" y="4540250"/>
            <a:ext cx="455612" cy="13970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36" name="Rectangle 1032"/>
          <p:cNvSpPr>
            <a:spLocks noChangeArrowheads="1"/>
          </p:cNvSpPr>
          <p:nvPr/>
        </p:nvSpPr>
        <p:spPr bwMode="auto">
          <a:xfrm>
            <a:off x="6189664" y="4764088"/>
            <a:ext cx="390525" cy="13970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37" name="Rectangle 1033"/>
          <p:cNvSpPr>
            <a:spLocks noChangeArrowheads="1"/>
          </p:cNvSpPr>
          <p:nvPr/>
        </p:nvSpPr>
        <p:spPr bwMode="auto">
          <a:xfrm>
            <a:off x="12311062" y="5632450"/>
            <a:ext cx="390525" cy="13970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38" name="Rectangle 1034"/>
          <p:cNvSpPr>
            <a:spLocks noChangeArrowheads="1"/>
          </p:cNvSpPr>
          <p:nvPr/>
        </p:nvSpPr>
        <p:spPr bwMode="auto">
          <a:xfrm>
            <a:off x="6934201" y="5581650"/>
            <a:ext cx="390525" cy="13970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39" name="Rectangle 1035"/>
          <p:cNvSpPr>
            <a:spLocks noChangeArrowheads="1"/>
          </p:cNvSpPr>
          <p:nvPr/>
        </p:nvSpPr>
        <p:spPr bwMode="auto">
          <a:xfrm>
            <a:off x="7939089" y="5562600"/>
            <a:ext cx="390525" cy="13970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2540" name="Rectangle 1036"/>
          <p:cNvSpPr>
            <a:spLocks noChangeArrowheads="1"/>
          </p:cNvSpPr>
          <p:nvPr/>
        </p:nvSpPr>
        <p:spPr bwMode="auto">
          <a:xfrm>
            <a:off x="4378326" y="4679950"/>
            <a:ext cx="422275" cy="273050"/>
          </a:xfrm>
          <a:prstGeom prst="rect">
            <a:avLst/>
          </a:prstGeom>
          <a:solidFill>
            <a:srgbClr val="FAF9F6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880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visual explanation attempt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pic>
        <p:nvPicPr>
          <p:cNvPr id="2050" name="Picture 2" descr="http://history.nasa.gov/rogersrep/v5p896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709" y="1905000"/>
            <a:ext cx="540338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733800" y="2590800"/>
            <a:ext cx="381000" cy="1792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733800" y="4229100"/>
            <a:ext cx="381000" cy="16360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648200" y="1905000"/>
            <a:ext cx="6096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8007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102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/>
              <a:t>Results</a:t>
            </a:r>
          </a:p>
        </p:txBody>
      </p:sp>
      <p:sp>
        <p:nvSpPr>
          <p:cNvPr id="28676" name="Rectangle 1027" descr="Rectangle: Click to edit Master text styles&#10;Second level&#10;Third level&#10;Fourth level&#10;Fifth level"/>
          <p:cNvSpPr>
            <a:spLocks noGrp="1" noChangeArrowheads="1"/>
          </p:cNvSpPr>
          <p:nvPr>
            <p:ph type="body" idx="4294967295"/>
          </p:nvPr>
        </p:nvSpPr>
        <p:spPr>
          <a:xfrm>
            <a:off x="2306771" y="1797769"/>
            <a:ext cx="9720071" cy="402336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dirty="0"/>
              <a:t>					 Challenger Explosion</a:t>
            </a:r>
          </a:p>
        </p:txBody>
      </p:sp>
      <p:pic>
        <p:nvPicPr>
          <p:cNvPr id="28677" name="Picture 1028" descr="C:\Classes\Fall2006\GPH570\Lectures\Lecture1\VisualizationExamples\Challenger\Launch.jpg"/>
          <p:cNvPicPr>
            <a:picLocks noChangeAspect="1" noChangeArrowheads="1"/>
          </p:cNvPicPr>
          <p:nvPr/>
        </p:nvPicPr>
        <p:blipFill>
          <a:blip r:embed="rId4" cstate="print"/>
          <a:srcRect l="31073" t="14000" r="34895" b="22000"/>
          <a:stretch>
            <a:fillRect/>
          </a:stretch>
        </p:blipFill>
        <p:spPr bwMode="auto">
          <a:xfrm>
            <a:off x="2362200" y="1905000"/>
            <a:ext cx="29591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1029" descr="C:\Classes\Fall2006\GPH570\Lectures\Lecture1\VisualizationExamples\Challenger\Explosion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1" y="2743200"/>
            <a:ext cx="402907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9" name="Line 1030"/>
          <p:cNvSpPr>
            <a:spLocks noChangeShapeType="1"/>
          </p:cNvSpPr>
          <p:nvPr/>
        </p:nvSpPr>
        <p:spPr bwMode="auto">
          <a:xfrm>
            <a:off x="5410200" y="4114800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896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sz="5000" cap="all" dirty="0">
                <a:solidFill>
                  <a:srgbClr val="FF0000"/>
                </a:solidFill>
                <a:latin typeface="+mj-lt"/>
                <a:cs typeface="Tahoma" pitchFamily="34" charset="0"/>
              </a:rPr>
              <a:t>Fancy ≠ Good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pic>
        <p:nvPicPr>
          <p:cNvPr id="7" name="Picture 2" descr="http://history.nasa.gov/rogersrep/v5p896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752601"/>
            <a:ext cx="6019800" cy="45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3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Graph the data</a:t>
            </a:r>
          </a:p>
        </p:txBody>
      </p:sp>
      <p:sp>
        <p:nvSpPr>
          <p:cNvPr id="3072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0725" name="Picture 4" descr="C:\Classes\Fall2006\GPH570\Lectures\Lecture1\VisualizationExamples\Challenger\DamageGrap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981201"/>
            <a:ext cx="9144000" cy="348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557337" y="5486400"/>
            <a:ext cx="139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Edward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Tufte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80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 When and How?</a:t>
            </a:r>
          </a:p>
        </p:txBody>
      </p:sp>
      <p:sp>
        <p:nvSpPr>
          <p:cNvPr id="78851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959568" y="2084832"/>
            <a:ext cx="8001000" cy="4114800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When</a:t>
            </a:r>
          </a:p>
          <a:p>
            <a:pPr lvl="1"/>
            <a:r>
              <a:rPr lang="en-US" sz="2800" dirty="0"/>
              <a:t>Use visualization to understand your data before machine analytics/statistics</a:t>
            </a:r>
          </a:p>
          <a:p>
            <a:pPr lvl="1"/>
            <a:r>
              <a:rPr lang="en-US" sz="2800" dirty="0"/>
              <a:t>Use it to understand complex, evolving relationships that are difficult or impossible to capture by machine</a:t>
            </a:r>
          </a:p>
          <a:p>
            <a:r>
              <a:rPr lang="en-US" sz="3200" dirty="0"/>
              <a:t>How</a:t>
            </a:r>
          </a:p>
          <a:p>
            <a:pPr lvl="1"/>
            <a:r>
              <a:rPr lang="en-US" sz="2800" dirty="0"/>
              <a:t>Map data to the screen with a question in mind</a:t>
            </a:r>
          </a:p>
          <a:p>
            <a:pPr lvl="1"/>
            <a:r>
              <a:rPr lang="en-US" sz="2800" dirty="0"/>
              <a:t>Draft and throw away visualizations repeatedly, like writing</a:t>
            </a:r>
          </a:p>
          <a:p>
            <a:pPr lvl="1"/>
            <a:r>
              <a:rPr lang="en-US" sz="2800" dirty="0"/>
              <a:t>Consider the issues and advice we discuss today; don’t lie with data</a:t>
            </a:r>
          </a:p>
          <a:p>
            <a:pPr lvl="1"/>
            <a:r>
              <a:rPr lang="en-US" sz="2800" dirty="0"/>
              <a:t>Target your audience</a:t>
            </a:r>
          </a:p>
        </p:txBody>
      </p:sp>
      <p:sp>
        <p:nvSpPr>
          <p:cNvPr id="78852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2348300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</a:t>
            </a:r>
          </a:p>
        </p:txBody>
      </p:sp>
      <p:sp>
        <p:nvSpPr>
          <p:cNvPr id="70659" name="Content Placeholder 2" descr="Rectangle: Click to edit Master text styles&#10;Second level&#10;Third level&#10;Fourth level&#10;Fifth level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Exploratory</a:t>
            </a:r>
          </a:p>
          <a:p>
            <a:pPr lvl="1"/>
            <a:r>
              <a:rPr lang="en-US" sz="2000" dirty="0"/>
              <a:t>Gaining an understanding of data</a:t>
            </a:r>
          </a:p>
          <a:p>
            <a:pPr lvl="1"/>
            <a:r>
              <a:rPr lang="en-US" sz="2000" dirty="0"/>
              <a:t>Usually lots of graphs generated to examine relationships and patterns</a:t>
            </a:r>
          </a:p>
          <a:p>
            <a:pPr lvl="1"/>
            <a:r>
              <a:rPr lang="en-US" sz="2000" dirty="0"/>
              <a:t>Pay attention to perceptual issues but less emphasis on aesthetics</a:t>
            </a:r>
          </a:p>
          <a:p>
            <a:r>
              <a:rPr lang="en-US" sz="2400" dirty="0"/>
              <a:t>Explanatory</a:t>
            </a:r>
          </a:p>
          <a:p>
            <a:pPr lvl="1"/>
            <a:r>
              <a:rPr lang="en-US" sz="2000" dirty="0"/>
              <a:t>Communicating through visualization a result you already know</a:t>
            </a:r>
          </a:p>
          <a:p>
            <a:pPr lvl="1"/>
            <a:r>
              <a:rPr lang="en-US" sz="2000" dirty="0"/>
              <a:t>Tell a story</a:t>
            </a:r>
          </a:p>
          <a:p>
            <a:pPr lvl="1"/>
            <a:r>
              <a:rPr lang="en-US" sz="2000" dirty="0"/>
              <a:t>Pay attention to how the reader will interpret (or misinterpret) your visualization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89761" y="2084832"/>
            <a:ext cx="4813384" cy="38292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0660" name="Footer Placeholder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388788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Graphical Perception</a:t>
            </a:r>
          </a:p>
        </p:txBody>
      </p:sp>
      <p:sp>
        <p:nvSpPr>
          <p:cNvPr id="286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sz="half" idx="1"/>
          </p:nvPr>
        </p:nvSpPr>
        <p:spPr>
          <a:xfrm>
            <a:off x="1098521" y="2355904"/>
            <a:ext cx="5422312" cy="41148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3900" dirty="0"/>
              <a:t>Visualization = data encoded symbolically</a:t>
            </a:r>
            <a:br>
              <a:rPr lang="en-US" sz="3900" dirty="0"/>
            </a:br>
            <a:endParaRPr lang="en-US" sz="3900" dirty="0"/>
          </a:p>
          <a:p>
            <a:pPr eaLnBrk="1" hangingPunct="1"/>
            <a:r>
              <a:rPr lang="en-US" sz="3900" dirty="0"/>
              <a:t>Perception is the reason a graph exists! “a graph </a:t>
            </a:r>
            <a:r>
              <a:rPr lang="en-US" sz="3900" b="1" dirty="0">
                <a:solidFill>
                  <a:srgbClr val="CC0000"/>
                </a:solidFill>
              </a:rPr>
              <a:t>is a failure</a:t>
            </a:r>
            <a:r>
              <a:rPr lang="en-US" sz="3900" dirty="0"/>
              <a:t> if the visual decoding fails” - Cleveland</a:t>
            </a:r>
          </a:p>
          <a:p>
            <a:pPr lvl="1" eaLnBrk="1" hangingPunct="1"/>
            <a:endParaRPr lang="en-US" sz="2800" dirty="0"/>
          </a:p>
          <a:p>
            <a:r>
              <a:rPr lang="en-US" sz="3900" dirty="0"/>
              <a:t>Cleveland and McGill showed a hierarchy for mapping numerical values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pic>
        <p:nvPicPr>
          <p:cNvPr id="6" name="Picture 4" descr="M:\Classes\Winter2003\GPH570\Lecture3\Images\Area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20833" y="2081584"/>
            <a:ext cx="4288104" cy="4150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3905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3696824" cy="4023360"/>
          </a:xfrm>
        </p:spPr>
        <p:txBody>
          <a:bodyPr/>
          <a:lstStyle/>
          <a:p>
            <a:r>
              <a:rPr lang="en-US" dirty="0"/>
              <a:t>From the seminal work of Jacques </a:t>
            </a:r>
            <a:r>
              <a:rPr lang="en-US" dirty="0" err="1"/>
              <a:t>Bertin</a:t>
            </a:r>
            <a:endParaRPr lang="en-US" dirty="0"/>
          </a:p>
          <a:p>
            <a:r>
              <a:rPr lang="en-US" dirty="0"/>
              <a:t>Shows which types of data variables can be encoded with which types of visual mappings</a:t>
            </a:r>
          </a:p>
          <a:p>
            <a:r>
              <a:rPr lang="en-US" dirty="0"/>
              <a:t>Not every possible visual mapping is represented</a:t>
            </a:r>
          </a:p>
          <a:p>
            <a:r>
              <a:rPr lang="en-US" dirty="0"/>
              <a:t>There is a subtle thing about color though…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72" y="1569513"/>
            <a:ext cx="5029200" cy="4805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64520" y="6580730"/>
            <a:ext cx="1736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Slide courtesy of Sara Su</a:t>
            </a:r>
          </a:p>
        </p:txBody>
      </p:sp>
    </p:spTree>
    <p:extLst>
      <p:ext uri="{BB962C8B-B14F-4D97-AF65-F5344CB8AC3E}">
        <p14:creationId xmlns:p14="http://schemas.microsoft.com/office/powerpoint/2010/main" val="2708547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 </a:t>
            </a:r>
            <a:r>
              <a:rPr lang="en-US" dirty="0" err="1"/>
              <a:t>Rosling</a:t>
            </a:r>
            <a:r>
              <a:rPr lang="en-US" dirty="0"/>
              <a:t> and the Rise of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0" y="1676400"/>
            <a:ext cx="7772400" cy="41148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guy helped show the world the possibilities of visualization: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hans rosling gapmind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1" y="3124200"/>
            <a:ext cx="4267199" cy="32004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199" y="3352800"/>
            <a:ext cx="335280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Short and “3D”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4"/>
              </a:rPr>
              <a:t>https://youtu.be/jbkSRLYSojo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Longer w/ more detail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5"/>
              </a:rPr>
              <a:t>https://youtu.be/hVimVzgtD6w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Gapminder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  <a:hlinkClick r:id="rId6"/>
              </a:rPr>
              <a:t>https://www.gapminder.org/tools/#_chart-type=bubbles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05281" y="6324600"/>
            <a:ext cx="1448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Hans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Rosling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488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= Color Value (Intensity)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183" y="1824754"/>
            <a:ext cx="9720071" cy="4023360"/>
          </a:xfrm>
        </p:spPr>
        <p:txBody>
          <a:bodyPr>
            <a:normAutofit/>
          </a:bodyPr>
          <a:lstStyle/>
          <a:p>
            <a:pPr marL="1271016" lvl="8" indent="0" algn="ctr">
              <a:buNone/>
            </a:pPr>
            <a:r>
              <a:rPr lang="en-US" sz="3200" dirty="0"/>
              <a:t>Discrete or Continuous?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376" y="2543191"/>
            <a:ext cx="4378842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36953" y="6306473"/>
            <a:ext cx="1388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courtesy of Sara Su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561B82-7616-4124-AAC5-D244904A1F65}"/>
              </a:ext>
            </a:extLst>
          </p:cNvPr>
          <p:cNvSpPr txBox="1"/>
          <p:nvPr/>
        </p:nvSpPr>
        <p:spPr>
          <a:xfrm>
            <a:off x="10744200" y="5039288"/>
            <a:ext cx="1021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from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Munzner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54E8F5-8444-4D86-BBD8-D6D0BEA14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787" y="3245815"/>
            <a:ext cx="6007900" cy="179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01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here means Hue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509" y="2233332"/>
            <a:ext cx="4405628" cy="4023360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Discrete Only</a:t>
            </a:r>
          </a:p>
          <a:p>
            <a:endParaRPr lang="en-US" dirty="0"/>
          </a:p>
        </p:txBody>
      </p:sp>
      <p:pic>
        <p:nvPicPr>
          <p:cNvPr id="1026" name="Picture 2" descr="Image result for color wheel">
            <a:extLst>
              <a:ext uri="{FF2B5EF4-FFF2-40B4-BE49-F238E27FC236}">
                <a16:creationId xmlns:a16="http://schemas.microsoft.com/office/drawing/2014/main" id="{A8A53455-BB32-4933-BAB3-58035F5B9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97" y="1618478"/>
            <a:ext cx="6672123" cy="500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555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 these work?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377" y="1992226"/>
            <a:ext cx="2976889" cy="4023360"/>
          </a:xfrm>
        </p:spPr>
        <p:txBody>
          <a:bodyPr>
            <a:normAutofit/>
          </a:bodyPr>
          <a:lstStyle/>
          <a:p>
            <a:r>
              <a:rPr lang="en-US" dirty="0"/>
              <a:t>Perceptual hierarchy (top to bottom, left then right)</a:t>
            </a:r>
          </a:p>
          <a:p>
            <a:r>
              <a:rPr lang="en-US" dirty="0"/>
              <a:t>Ability to decode is key</a:t>
            </a:r>
          </a:p>
          <a:p>
            <a:r>
              <a:rPr lang="en-US" dirty="0"/>
              <a:t>Strictly applies to decoding specific value</a:t>
            </a:r>
          </a:p>
          <a:p>
            <a:r>
              <a:rPr lang="en-US" dirty="0"/>
              <a:t>If we can’t decode accurately … does that mean we shouldn’t use it?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468216" y="1918447"/>
            <a:ext cx="6629400" cy="4066595"/>
            <a:chOff x="4294439" y="1856384"/>
            <a:chExt cx="6629400" cy="406659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9239" y="1856384"/>
              <a:ext cx="2514600" cy="404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8289" y="1856384"/>
              <a:ext cx="2800350" cy="4066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4294439" y="1856384"/>
              <a:ext cx="0" cy="396240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8256839" y="1884960"/>
              <a:ext cx="0" cy="3933825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173663" y="5985042"/>
            <a:ext cx="3038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Cairo on Cleveland and McGill</a:t>
            </a:r>
          </a:p>
        </p:txBody>
      </p:sp>
    </p:spTree>
    <p:extLst>
      <p:ext uri="{BB962C8B-B14F-4D97-AF65-F5344CB8AC3E}">
        <p14:creationId xmlns:p14="http://schemas.microsoft.com/office/powerpoint/2010/main" val="344314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58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4" name="Picture 4" descr="M:\Classes\Winter2003\GPH570\Lecture3\Images\Are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1598613"/>
            <a:ext cx="5029200" cy="4868863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4737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37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3796" name="Picture 6" descr="http://www.vertex42.com/ExcelArticles/mc/Images/ScreenCaptures/SalesForecast-Histogram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828800"/>
            <a:ext cx="797083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1674493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48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4820" name="Picture 4" descr="M:\Classes\Winter2003\GPH570\Lecture3\Images\Ang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5388" y="1676400"/>
            <a:ext cx="4568825" cy="4764088"/>
          </a:xfrm>
          <a:prstGeom prst="rect">
            <a:avLst/>
          </a:prstGeom>
          <a:noFill/>
          <a:ln w="9525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530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89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8916" name="Picture 4" descr="M:\Classes\Winter2003\GPH570\Lecture3\Images\PositionAlign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1676400"/>
            <a:ext cx="5715000" cy="498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404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7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7892" name="Picture 4" descr="M:\Classes\Winter2003\GPH570\Lecture3\Images\PositionNonAlign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7311" y="1884997"/>
            <a:ext cx="5953125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390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Examples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pic>
        <p:nvPicPr>
          <p:cNvPr id="39940" name="Picture 4" descr="M:\Classes\Winter2003\GPH570\Lecture3\Images\Slo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1" y="1710269"/>
            <a:ext cx="4493135" cy="4461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21576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006430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0963" name="Picture 2" descr="http://ruralwest.stanford.edu/cgi-bin/web/img/Visualizations/PopulationViz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3581400" y="1828801"/>
            <a:ext cx="5334000" cy="4645025"/>
          </a:xfrm>
          <a:noFill/>
        </p:spPr>
      </p:pic>
    </p:spTree>
    <p:extLst>
      <p:ext uri="{BB962C8B-B14F-4D97-AF65-F5344CB8AC3E}">
        <p14:creationId xmlns:p14="http://schemas.microsoft.com/office/powerpoint/2010/main" val="134198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Works…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80" y="2438401"/>
            <a:ext cx="2808202" cy="275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438402"/>
            <a:ext cx="2808202" cy="275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869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Visualization is about how we perceive graphs</a:t>
            </a:r>
          </a:p>
          <a:p>
            <a:r>
              <a:rPr lang="en-US" sz="2800" dirty="0"/>
              <a:t>Compare values encoded visually</a:t>
            </a:r>
          </a:p>
          <a:p>
            <a:pPr lvl="1"/>
            <a:r>
              <a:rPr lang="en-US" sz="2400" dirty="0"/>
              <a:t>Four values: A, B, C &amp; D</a:t>
            </a:r>
          </a:p>
          <a:p>
            <a:pPr lvl="1"/>
            <a:r>
              <a:rPr lang="en-US" sz="2400" dirty="0"/>
              <a:t>B, C &amp; D are each a percentage of A</a:t>
            </a:r>
          </a:p>
          <a:p>
            <a:pPr lvl="1"/>
            <a:r>
              <a:rPr lang="en-US" sz="2400" dirty="0"/>
              <a:t>Visually judge values without measuring </a:t>
            </a:r>
            <a:br>
              <a:rPr lang="en-US" sz="2400" dirty="0"/>
            </a:br>
            <a:r>
              <a:rPr lang="en-US" sz="2400" dirty="0"/>
              <a:t>(or holding up your hand to the screen </a:t>
            </a:r>
            <a:r>
              <a:rPr lang="en-US" sz="2400" dirty="0">
                <a:sym typeface="Wingdings" pitchFamily="2" charset="2"/>
              </a:rPr>
              <a:t>)</a:t>
            </a:r>
          </a:p>
          <a:p>
            <a:r>
              <a:rPr lang="en-US" sz="2800" dirty="0">
                <a:sym typeface="Wingdings" pitchFamily="2" charset="2"/>
              </a:rPr>
              <a:t>Gives you an idea of how hard these 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23092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Non-Aligned Test 1</a:t>
            </a:r>
          </a:p>
        </p:txBody>
      </p:sp>
      <p:pic>
        <p:nvPicPr>
          <p:cNvPr id="5" name="Content Placeholder 4" descr="Length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429000" y="1981201"/>
            <a:ext cx="5105400" cy="411841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3131720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Test 1</a:t>
            </a:r>
          </a:p>
        </p:txBody>
      </p:sp>
      <p:pic>
        <p:nvPicPr>
          <p:cNvPr id="5" name="Content Placeholder 4" descr="Area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00400" y="2057400"/>
            <a:ext cx="5638800" cy="405040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1947782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Distance Common Baseline Test 1</a:t>
            </a:r>
          </a:p>
        </p:txBody>
      </p:sp>
      <p:pic>
        <p:nvPicPr>
          <p:cNvPr id="5" name="Content Placeholder 4" descr="CommonBase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91600" y="1828800"/>
            <a:ext cx="6381199" cy="40386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417925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Vertical Distance Non-Aligned Test 1</a:t>
            </a:r>
          </a:p>
        </p:txBody>
      </p:sp>
      <p:pic>
        <p:nvPicPr>
          <p:cNvPr id="5" name="Content Placeholder 4" descr="NonAligned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52800" y="2057401"/>
            <a:ext cx="5486400" cy="392346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224" y="1905001"/>
            <a:ext cx="5661553" cy="3565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08400" y="3302001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4019131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05378" y="473626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52399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(Luminosity) Test 1</a:t>
            </a:r>
          </a:p>
        </p:txBody>
      </p:sp>
      <p:pic>
        <p:nvPicPr>
          <p:cNvPr id="5" name="Content Placeholder 4" descr="Color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52800" y="1828801"/>
            <a:ext cx="5715000" cy="40869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71100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Test 1</a:t>
            </a:r>
          </a:p>
        </p:txBody>
      </p:sp>
      <p:pic>
        <p:nvPicPr>
          <p:cNvPr id="5" name="Content Placeholder 4" descr="Angle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76600" y="1905000"/>
            <a:ext cx="5715000" cy="386971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63012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Slope Test 1</a:t>
            </a:r>
          </a:p>
        </p:txBody>
      </p:sp>
      <p:pic>
        <p:nvPicPr>
          <p:cNvPr id="5" name="Content Placeholder 4" descr="Slope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314700" y="1828800"/>
            <a:ext cx="5562600" cy="431581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33855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Test 1</a:t>
            </a:r>
          </a:p>
        </p:txBody>
      </p:sp>
      <p:pic>
        <p:nvPicPr>
          <p:cNvPr id="5" name="Content Placeholder 4" descr="Volume1a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200400" y="1752600"/>
            <a:ext cx="5791200" cy="4343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</p:spTree>
    <p:extLst>
      <p:ext uri="{BB962C8B-B14F-4D97-AF65-F5344CB8AC3E}">
        <p14:creationId xmlns:p14="http://schemas.microsoft.com/office/powerpoint/2010/main" val="2581824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Graph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Line</a:t>
            </a:r>
          </a:p>
          <a:p>
            <a:r>
              <a:rPr lang="en-US" dirty="0"/>
              <a:t>Scatter Plot</a:t>
            </a:r>
          </a:p>
          <a:p>
            <a:r>
              <a:rPr lang="en-US" dirty="0"/>
              <a:t>Column (bar) </a:t>
            </a:r>
          </a:p>
          <a:p>
            <a:r>
              <a:rPr lang="en-US" dirty="0"/>
              <a:t>Dot-Chart (like horizontal bar)</a:t>
            </a:r>
          </a:p>
          <a:p>
            <a:r>
              <a:rPr lang="en-US" dirty="0"/>
              <a:t>Stacked Bar</a:t>
            </a:r>
          </a:p>
          <a:p>
            <a:r>
              <a:rPr lang="en-US" dirty="0"/>
              <a:t>Area </a:t>
            </a:r>
          </a:p>
          <a:p>
            <a:r>
              <a:rPr lang="en-US" dirty="0"/>
              <a:t>Bubble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atlas.nrcan.gc.ca/site/english/maps/climatechange/figure_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3400" y="533400"/>
            <a:ext cx="2286000" cy="1603930"/>
          </a:xfrm>
          <a:prstGeom prst="rect">
            <a:avLst/>
          </a:prstGeom>
          <a:noFill/>
          <a:ln w="3175">
            <a:solidFill>
              <a:schemeClr val="bg2">
                <a:lumMod val="10000"/>
              </a:schemeClr>
            </a:solidFill>
          </a:ln>
        </p:spPr>
      </p:pic>
      <p:pic>
        <p:nvPicPr>
          <p:cNvPr id="1030" name="Picture 6" descr="http://zedgraph.org/wiki/images/a/a6/Scatterpl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676400"/>
            <a:ext cx="2362200" cy="1771650"/>
          </a:xfrm>
          <a:prstGeom prst="rect">
            <a:avLst/>
          </a:prstGeom>
          <a:noFill/>
        </p:spPr>
      </p:pic>
      <p:pic>
        <p:nvPicPr>
          <p:cNvPr id="1028" name="Picture 4" descr="http://epic.org/privacy/wiretap/stats/fisa_bar_grap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1" y="2743200"/>
            <a:ext cx="2394857" cy="1676400"/>
          </a:xfrm>
          <a:prstGeom prst="rect">
            <a:avLst/>
          </a:prstGeom>
          <a:noFill/>
        </p:spPr>
      </p:pic>
      <p:pic>
        <p:nvPicPr>
          <p:cNvPr id="1032" name="Picture 8" descr="http://processtrends.com/images/chart_dot_plot_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3962400"/>
            <a:ext cx="2438400" cy="1540626"/>
          </a:xfrm>
          <a:prstGeom prst="rect">
            <a:avLst/>
          </a:prstGeom>
          <a:noFill/>
          <a:ln w="3175">
            <a:solidFill>
              <a:schemeClr val="bg2">
                <a:lumMod val="10000"/>
              </a:schemeClr>
            </a:solidFill>
          </a:ln>
        </p:spPr>
      </p:pic>
      <p:pic>
        <p:nvPicPr>
          <p:cNvPr id="1034" name="Picture 10" descr="http://jcharts.sourceforge.net/samples/images/samples/stackedBar/stackedBarChar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7200" y="5105401"/>
            <a:ext cx="2362200" cy="1546167"/>
          </a:xfrm>
          <a:prstGeom prst="rect">
            <a:avLst/>
          </a:prstGeom>
          <a:noFill/>
        </p:spPr>
      </p:pic>
      <p:pic>
        <p:nvPicPr>
          <p:cNvPr id="1036" name="Picture 12" descr="http://brentn.motd.org/wordpress/wp-content/uploads/2009/03/portfolio-bubble-chart-m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1" y="4495800"/>
            <a:ext cx="2065029" cy="20574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4876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Important</a:t>
            </a:r>
          </a:p>
        </p:txBody>
      </p:sp>
      <p:pic>
        <p:nvPicPr>
          <p:cNvPr id="4098" name="Picture 2" descr="https://upload.wikimedia.org/wikipedia/commons/thumb/e/ec/Anscombe%27s_quartet_3.svg/425px-Anscombe%27s_quartet_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8" y="1691708"/>
            <a:ext cx="6791325" cy="493769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714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814596"/>
            <a:ext cx="10363200" cy="1143000"/>
          </a:xfrm>
        </p:spPr>
        <p:txBody>
          <a:bodyPr/>
          <a:lstStyle/>
          <a:p>
            <a:r>
              <a:rPr lang="en-US" dirty="0"/>
              <a:t>Line Graphs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3600" dirty="0"/>
              <a:t>Points are connected</a:t>
            </a:r>
          </a:p>
          <a:p>
            <a:pPr lvl="1"/>
            <a:r>
              <a:rPr lang="en-US" sz="2800" dirty="0"/>
              <a:t>Connections have meaning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b="1" dirty="0"/>
              <a:t>Continuous</a:t>
            </a:r>
            <a:r>
              <a:rPr lang="en-US" sz="3200" dirty="0"/>
              <a:t> change and </a:t>
            </a:r>
            <a:r>
              <a:rPr lang="en-US" sz="3200" b="1" dirty="0"/>
              <a:t>rate</a:t>
            </a:r>
            <a:r>
              <a:rPr lang="en-US" sz="3200" dirty="0"/>
              <a:t> of change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pic>
        <p:nvPicPr>
          <p:cNvPr id="6" name="Picture 9" descr="C:\transfer\LineGraph1.pn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405520" y="2371253"/>
            <a:ext cx="5028526" cy="3648547"/>
          </a:xfrm>
          <a:noFill/>
        </p:spPr>
      </p:pic>
    </p:spTree>
    <p:extLst>
      <p:ext uri="{BB962C8B-B14F-4D97-AF65-F5344CB8AC3E}">
        <p14:creationId xmlns:p14="http://schemas.microsoft.com/office/powerpoint/2010/main" val="307824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887424"/>
            <a:ext cx="10363200" cy="1143000"/>
          </a:xfrm>
        </p:spPr>
        <p:txBody>
          <a:bodyPr/>
          <a:lstStyle/>
          <a:p>
            <a:r>
              <a:rPr lang="en-US" dirty="0"/>
              <a:t>Scatter Plots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3200" dirty="0"/>
              <a:t>Data are not a series</a:t>
            </a:r>
          </a:p>
          <a:p>
            <a:pPr lvl="1"/>
            <a:r>
              <a:rPr lang="en-US" sz="3600" dirty="0"/>
              <a:t>May be more than one y-value for each x-value</a:t>
            </a:r>
          </a:p>
          <a:p>
            <a:r>
              <a:rPr lang="en-US" sz="3200" dirty="0"/>
              <a:t>Stochastic data</a:t>
            </a:r>
          </a:p>
        </p:txBody>
      </p:sp>
      <p:pic>
        <p:nvPicPr>
          <p:cNvPr id="6146" name="Picture 2" descr="http://upload.wikimedia.org/wikipedia/commons/0/0f/Oldfaithful3.pn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411" y="1973139"/>
            <a:ext cx="3810000" cy="380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3630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Ordering is often critical!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5352396" cy="4023360"/>
          </a:xfrm>
        </p:spPr>
        <p:txBody>
          <a:bodyPr>
            <a:normAutofit/>
          </a:bodyPr>
          <a:lstStyle/>
          <a:p>
            <a:r>
              <a:rPr lang="en-US" sz="3200" dirty="0"/>
              <a:t>For categorical axes, </a:t>
            </a:r>
            <a:r>
              <a:rPr lang="en-US" sz="3200" b="1" dirty="0"/>
              <a:t>never blindly use the default order</a:t>
            </a:r>
          </a:p>
          <a:p>
            <a:pPr lvl="1"/>
            <a:r>
              <a:rPr lang="en-US" sz="2800" dirty="0"/>
              <a:t>The order should follow some aspect of the data</a:t>
            </a:r>
          </a:p>
          <a:p>
            <a:pPr lvl="1"/>
            <a:r>
              <a:rPr lang="en-US" sz="2800" dirty="0"/>
              <a:t>Unless alphabetical order is important for reading the graph!</a:t>
            </a:r>
          </a:p>
        </p:txBody>
      </p:sp>
      <p:pic>
        <p:nvPicPr>
          <p:cNvPr id="7" name="Content Placeholder 6" descr="C:\transfer\DotGraph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7206631" y="2084832"/>
            <a:ext cx="3810000" cy="3883397"/>
          </a:xfrm>
          <a:noFill/>
        </p:spPr>
      </p:pic>
    </p:spTree>
    <p:extLst>
      <p:ext uri="{BB962C8B-B14F-4D97-AF65-F5344CB8AC3E}">
        <p14:creationId xmlns:p14="http://schemas.microsoft.com/office/powerpoint/2010/main" val="3157371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986595"/>
            <a:ext cx="9720071" cy="40233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How many variables can you fit into a line graph?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about a bar chart?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Compare to scatter plot?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2-dimensional data, are these three visualizations the same?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16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86000"/>
            <a:ext cx="10345182" cy="40233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Scatter / Bar / Line have different uses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Scatter can have multiple Y values at the same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Line implies some 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Bar is (generally) the best option for categorical data in 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877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vs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975884"/>
            <a:ext cx="5306158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35566" y="6569272"/>
            <a:ext cx="2321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Image courtesy of Barbara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Tversky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689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vs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905000"/>
            <a:ext cx="5414962" cy="4051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35566" y="6569272"/>
            <a:ext cx="2321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Image courtesy of Barbara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Tversky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517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50" y="757954"/>
            <a:ext cx="7924800" cy="1143000"/>
          </a:xfrm>
        </p:spPr>
        <p:txBody>
          <a:bodyPr/>
          <a:lstStyle/>
          <a:p>
            <a:r>
              <a:rPr lang="en-US" sz="4000" dirty="0"/>
              <a:t>Which data are graphed correctly?</a:t>
            </a:r>
          </a:p>
        </p:txBody>
      </p:sp>
      <p:pic>
        <p:nvPicPr>
          <p:cNvPr id="237570" name="Picture 2" descr="7_BubblesRightOrWro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557" y="2184849"/>
            <a:ext cx="9278889" cy="355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14600" y="6019801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http://www.datarevelations.com/circles-labels-colors-legends-and-sankey-diagrams-ask-these-three-questions.html</a:t>
            </a:r>
          </a:p>
        </p:txBody>
      </p:sp>
    </p:spTree>
    <p:extLst>
      <p:ext uri="{BB962C8B-B14F-4D97-AF65-F5344CB8AC3E}">
        <p14:creationId xmlns:p14="http://schemas.microsoft.com/office/powerpoint/2010/main" val="2339426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04800"/>
            <a:ext cx="7924800" cy="1143000"/>
          </a:xfrm>
        </p:spPr>
        <p:txBody>
          <a:bodyPr/>
          <a:lstStyle/>
          <a:p>
            <a:r>
              <a:rPr lang="en-US" sz="4000" dirty="0"/>
              <a:t>Which data are graphed correctly?</a:t>
            </a:r>
          </a:p>
        </p:txBody>
      </p:sp>
      <p:sp>
        <p:nvSpPr>
          <p:cNvPr id="4" name="Rectangle 3"/>
          <p:cNvSpPr/>
          <p:nvPr/>
        </p:nvSpPr>
        <p:spPr>
          <a:xfrm>
            <a:off x="2514600" y="6019801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http://www.datarevelations.com/circles-labels-colors-legends-and-sankey-diagrams-ask-these-three-questions.html</a:t>
            </a:r>
          </a:p>
        </p:txBody>
      </p:sp>
      <p:pic>
        <p:nvPicPr>
          <p:cNvPr id="145410" name="Picture 2" descr="http://www.datarevelations.com/wp-content/uploads/2014/06/6_BarsRightOrWrong.png">
            <a:extLst>
              <a:ext uri="{FF2B5EF4-FFF2-40B4-BE49-F238E27FC236}">
                <a16:creationId xmlns:a16="http://schemas.microsoft.com/office/drawing/2014/main" id="{50AE7827-B62D-4538-B05C-C7FA4B52F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30" y="1682028"/>
            <a:ext cx="6208614" cy="419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753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 Packed Bubbles</a:t>
            </a:r>
          </a:p>
        </p:txBody>
      </p:sp>
      <p:pic>
        <p:nvPicPr>
          <p:cNvPr id="236546" name="Picture 2" descr="http://www.datarevelations.com/wp-content/uploads/2014/06/2_PackedBubble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1600201"/>
            <a:ext cx="5269433" cy="44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14600" y="6019801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http://www.datarevelations.com/circles-labels-colors-legends-and-sankey-diagrams-ask-these-three-questions.html</a:t>
            </a:r>
          </a:p>
        </p:txBody>
      </p:sp>
    </p:spTree>
    <p:extLst>
      <p:ext uri="{BB962C8B-B14F-4D97-AF65-F5344CB8AC3E}">
        <p14:creationId xmlns:p14="http://schemas.microsoft.com/office/powerpoint/2010/main" val="493192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Important</a:t>
            </a:r>
          </a:p>
        </p:txBody>
      </p:sp>
      <p:pic>
        <p:nvPicPr>
          <p:cNvPr id="4098" name="Picture 2" descr="https://upload.wikimedia.org/wikipedia/commons/thumb/e/ec/Anscombe%27s_quartet_3.svg/425px-Anscombe%27s_quartet_3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2235517"/>
            <a:ext cx="4768665" cy="34671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934200" y="2438400"/>
          <a:ext cx="3390900" cy="3061334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892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Property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Value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126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4" tooltip="Mean"/>
                        </a:rPr>
                        <a:t>Mean</a:t>
                      </a:r>
                      <a:r>
                        <a:rPr lang="en-US" sz="1200" dirty="0">
                          <a:effectLst/>
                        </a:rPr>
                        <a:t> of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9 (exact)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59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Sample </a:t>
                      </a:r>
                      <a:r>
                        <a:rPr 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5" tooltip="Variance"/>
                        </a:rPr>
                        <a:t>variance</a:t>
                      </a:r>
                      <a:r>
                        <a:rPr lang="en-US" sz="1200" dirty="0">
                          <a:effectLst/>
                        </a:rPr>
                        <a:t> of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11 (exact)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402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Mean of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7.50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Sample variance of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4.122 or 4.127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6" tooltip="Correlation"/>
                        </a:rPr>
                        <a:t>Correlation</a:t>
                      </a:r>
                      <a:r>
                        <a:rPr lang="en-US" sz="1200" dirty="0">
                          <a:effectLst/>
                        </a:rPr>
                        <a:t> between 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and </a:t>
                      </a:r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0.816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1200" u="none" strike="noStrike" dirty="0">
                          <a:solidFill>
                            <a:srgbClr val="0B0080"/>
                          </a:solidFill>
                          <a:effectLst/>
                          <a:hlinkClick r:id="rId7" tooltip="Linear regression"/>
                        </a:rPr>
                        <a:t>Linear regression</a:t>
                      </a:r>
                      <a:r>
                        <a:rPr lang="en-US" sz="1200" dirty="0">
                          <a:effectLst/>
                        </a:rPr>
                        <a:t> line parameters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1" dirty="0">
                          <a:effectLst/>
                        </a:rPr>
                        <a:t>y</a:t>
                      </a:r>
                      <a:r>
                        <a:rPr lang="en-US" sz="1200" dirty="0">
                          <a:effectLst/>
                        </a:rPr>
                        <a:t> = 3.00 + 0.500</a:t>
                      </a:r>
                      <a:r>
                        <a:rPr lang="en-US" sz="1200" i="1" dirty="0">
                          <a:effectLst/>
                        </a:rPr>
                        <a:t>x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39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Bar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4600" y="6019801"/>
            <a:ext cx="7543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http://www.datarevelations.com/circles-labels-colors-legends-and-sankey-diagrams-ask-these-three-questions.html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5410" name="Picture 2" descr="http://www.datarevelations.com/wp-content/uploads/2014/06/1_SimpleSalesBarCh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752" y="1704976"/>
            <a:ext cx="772477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036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for Good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Principles for Graphical Integrity, from </a:t>
            </a:r>
            <a:r>
              <a:rPr lang="en-US" dirty="0" err="1"/>
              <a:t>Tufte</a:t>
            </a:r>
            <a:r>
              <a:rPr lang="en-US" dirty="0"/>
              <a:t> (abbreviated list)</a:t>
            </a:r>
          </a:p>
          <a:p>
            <a:r>
              <a:rPr lang="en-US" dirty="0"/>
              <a:t>Representation of numbers as physically measured on the graphic (amount of ink) should be directly proportional to the actual numerical quantity.</a:t>
            </a:r>
          </a:p>
          <a:p>
            <a:r>
              <a:rPr lang="en-US" dirty="0"/>
              <a:t>Clear, detailed, and thorough labelling should be </a:t>
            </a:r>
            <a:r>
              <a:rPr lang="en-US" dirty="0" err="1"/>
              <a:t>usd</a:t>
            </a:r>
            <a:r>
              <a:rPr lang="en-US" dirty="0"/>
              <a:t> to defeat distortion and ambiguity.  Include explanations and labels of important events.</a:t>
            </a:r>
          </a:p>
          <a:p>
            <a:r>
              <a:rPr lang="en-US" dirty="0"/>
              <a:t>For time series about money, always normalize for inflation</a:t>
            </a:r>
          </a:p>
          <a:p>
            <a:r>
              <a:rPr lang="en-US" dirty="0"/>
              <a:t>Do not show data out of context</a:t>
            </a:r>
          </a:p>
          <a:p>
            <a:r>
              <a:rPr lang="en-US" dirty="0"/>
              <a:t>Also, will add – for data where population is a factor, normalize with ‘per capita’</a:t>
            </a:r>
          </a:p>
        </p:txBody>
      </p:sp>
    </p:spTree>
    <p:extLst>
      <p:ext uri="{BB962C8B-B14F-4D97-AF65-F5344CB8AC3E}">
        <p14:creationId xmlns:p14="http://schemas.microsoft.com/office/powerpoint/2010/main" val="1465423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this Example</a:t>
            </a:r>
          </a:p>
        </p:txBody>
      </p:sp>
      <p:pic>
        <p:nvPicPr>
          <p:cNvPr id="6" name="Picture 4" descr="C:\Classes\Winter2004\GPH570\Lecture2\Images\PerCapita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733801" y="2438400"/>
            <a:ext cx="5075871" cy="3380232"/>
          </a:xfrm>
          <a:noFill/>
        </p:spPr>
      </p:pic>
    </p:spTree>
    <p:extLst>
      <p:ext uri="{BB962C8B-B14F-4D97-AF65-F5344CB8AC3E}">
        <p14:creationId xmlns:p14="http://schemas.microsoft.com/office/powerpoint/2010/main" val="25410977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junk and adjust for inflation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Chart 5"/>
          <p:cNvGraphicFramePr/>
          <p:nvPr/>
        </p:nvGraphicFramePr>
        <p:xfrm>
          <a:off x="3733800" y="2590800"/>
          <a:ext cx="50292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4783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ratio and exaggeration</a:t>
            </a:r>
          </a:p>
        </p:txBody>
      </p:sp>
      <p:graphicFrame>
        <p:nvGraphicFramePr>
          <p:cNvPr id="5" name="ClipArt Placeholder 4"/>
          <p:cNvGraphicFramePr>
            <a:graphicFrameLocks noGrp="1"/>
          </p:cNvGraphicFramePr>
          <p:nvPr>
            <p:ph type="clipArt" sz="half" idx="2"/>
          </p:nvPr>
        </p:nvGraphicFramePr>
        <p:xfrm>
          <a:off x="6324600" y="2667000"/>
          <a:ext cx="3810000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lipArt Placeholder 4"/>
          <p:cNvGraphicFramePr>
            <a:graphicFrameLocks noGrp="1"/>
          </p:cNvGraphicFramePr>
          <p:nvPr>
            <p:ph type="clipArt" sz="half" idx="2"/>
          </p:nvPr>
        </p:nvGraphicFramePr>
        <p:xfrm>
          <a:off x="3124200" y="1905000"/>
          <a:ext cx="2286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025956" y="6246167"/>
            <a:ext cx="578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Remember: the aspect ratio of the graph is under our control!</a:t>
            </a:r>
          </a:p>
        </p:txBody>
      </p:sp>
    </p:spTree>
    <p:extLst>
      <p:ext uri="{BB962C8B-B14F-4D97-AF65-F5344CB8AC3E}">
        <p14:creationId xmlns:p14="http://schemas.microsoft.com/office/powerpoint/2010/main" val="4087707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banking to 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en-US" dirty="0"/>
              <a:t> “Rule”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362200" y="1905000"/>
            <a:ext cx="3962400" cy="41148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Aspect ratio set for median 45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  </a:t>
            </a:r>
            <a:r>
              <a:rPr lang="en-US" dirty="0"/>
              <a:t>slope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endParaRPr lang="en-US" dirty="0">
              <a:latin typeface="+mj-lt"/>
              <a:cs typeface="Times New Roman" panose="02020603050405020304" pitchFamily="18" charset="0"/>
            </a:endParaRP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Often yields better slope comparisons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lipArt Placeholder 4"/>
          <p:cNvGraphicFramePr>
            <a:graphicFrameLocks noGrp="1"/>
          </p:cNvGraphicFramePr>
          <p:nvPr>
            <p:ph type="clipArt" sz="half" idx="2"/>
            <p:extLst/>
          </p:nvPr>
        </p:nvGraphicFramePr>
        <p:xfrm>
          <a:off x="6324600" y="2362200"/>
          <a:ext cx="38100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2323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Distortion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2438400" y="1981200"/>
          <a:ext cx="3657600" cy="3733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553200" y="2590800"/>
          <a:ext cx="38100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568458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 More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about neighboring states?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3276600" y="3276600"/>
          <a:ext cx="5562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150596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</a:t>
            </a:r>
          </a:p>
        </p:txBody>
      </p:sp>
      <p:graphicFrame>
        <p:nvGraphicFramePr>
          <p:cNvPr id="9" name="Content Placeholder 4"/>
          <p:cNvGraphicFramePr>
            <a:graphicFrameLocks noGrp="1"/>
          </p:cNvGraphicFramePr>
          <p:nvPr>
            <p:ph sz="half" idx="2"/>
          </p:nvPr>
        </p:nvGraphicFramePr>
        <p:xfrm>
          <a:off x="2209800" y="2819401"/>
          <a:ext cx="3352800" cy="2666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ontent Placeholder 4"/>
          <p:cNvGraphicFramePr>
            <a:graphicFrameLocks noGrp="1"/>
          </p:cNvGraphicFramePr>
          <p:nvPr>
            <p:ph sz="quarter" idx="4"/>
          </p:nvPr>
        </p:nvGraphicFramePr>
        <p:xfrm>
          <a:off x="6172200" y="2819400"/>
          <a:ext cx="434340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614518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2003 by John McDonald</a:t>
            </a: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Example</a:t>
            </a:r>
          </a:p>
        </p:txBody>
      </p:sp>
      <p:sp>
        <p:nvSpPr>
          <p:cNvPr id="4915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marL="0" indent="0">
              <a:buNone/>
            </a:pPr>
            <a:r>
              <a:rPr lang="en-US" sz="2800" dirty="0"/>
              <a:t>Purchasing power of the dollar displayed by size</a:t>
            </a:r>
          </a:p>
        </p:txBody>
      </p:sp>
      <p:pic>
        <p:nvPicPr>
          <p:cNvPr id="49157" name="Picture 6" descr="C:\transfer\Lecture2\Dollar.pn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6324600" y="609600"/>
            <a:ext cx="3710184" cy="5029200"/>
          </a:xfrm>
          <a:noFill/>
        </p:spPr>
      </p:pic>
      <p:sp>
        <p:nvSpPr>
          <p:cNvPr id="2" name="TextBox 1"/>
          <p:cNvSpPr txBox="1"/>
          <p:nvPr/>
        </p:nvSpPr>
        <p:spPr>
          <a:xfrm>
            <a:off x="6248400" y="5638800"/>
            <a:ext cx="2452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Example from Edward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E2B21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Tufte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021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Just Super-Contrived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31" y="2084832"/>
            <a:ext cx="10008664" cy="448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976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Perception?</a:t>
            </a:r>
          </a:p>
        </p:txBody>
      </p:sp>
      <p:sp>
        <p:nvSpPr>
          <p:cNvPr id="5018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2362200" y="1905000"/>
            <a:ext cx="3962400" cy="4495800"/>
          </a:xfrm>
        </p:spPr>
        <p:txBody>
          <a:bodyPr/>
          <a:lstStyle/>
          <a:p>
            <a:pPr eaLnBrk="1" hangingPunct="1"/>
            <a:r>
              <a:rPr lang="en-US" sz="2400" dirty="0"/>
              <a:t>Human perception muddies the water here a bit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Two variables (width, height) represent the same thing</a:t>
            </a:r>
          </a:p>
          <a:p>
            <a:pPr marL="0" indent="0">
              <a:buNone/>
            </a:pPr>
            <a:endParaRPr lang="en-US" sz="2400" dirty="0"/>
          </a:p>
          <a:p>
            <a:pPr eaLnBrk="1" hangingPunct="1"/>
            <a:r>
              <a:rPr lang="en-US" sz="2400" dirty="0"/>
              <a:t>Brain sees area, but the area differences are way off (2x for 1978)</a:t>
            </a:r>
            <a:endParaRPr lang="en-US" sz="2000" dirty="0"/>
          </a:p>
          <a:p>
            <a:pPr eaLnBrk="1" hangingPunct="1">
              <a:buNone/>
            </a:pPr>
            <a:endParaRPr lang="en-US" sz="2600" dirty="0"/>
          </a:p>
        </p:txBody>
      </p:sp>
      <p:pic>
        <p:nvPicPr>
          <p:cNvPr id="50181" name="Picture 4" descr="C:\transfer\Lecture2\Dollar.pn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6248400" y="685800"/>
            <a:ext cx="4103688" cy="5562600"/>
          </a:xfrm>
          <a:noFill/>
        </p:spPr>
      </p:pic>
    </p:spTree>
    <p:extLst>
      <p:ext uri="{BB962C8B-B14F-4D97-AF65-F5344CB8AC3E}">
        <p14:creationId xmlns:p14="http://schemas.microsoft.com/office/powerpoint/2010/main" val="3583655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Problem with This Graph?</a:t>
            </a:r>
          </a:p>
        </p:txBody>
      </p:sp>
      <p:pic>
        <p:nvPicPr>
          <p:cNvPr id="37892" name="Picture 4" descr="C:\transfer\Nobel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524000"/>
            <a:ext cx="37607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14361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all" spc="0" normalizeH="0" baseline="0" noProof="0">
                <a:ln>
                  <a:noFill/>
                </a:ln>
                <a:solidFill>
                  <a:srgbClr val="2E2B21">
                    <a:lumMod val="90000"/>
                    <a:lumOff val="10000"/>
                  </a:srgbClr>
                </a:solidFill>
                <a:effectLst/>
                <a:uLnTx/>
                <a:uFillTx/>
                <a:latin typeface="Tw Cen MT Condensed" panose="020B0606020104020203"/>
                <a:ea typeface="+mn-ea"/>
                <a:cs typeface="+mn-cs"/>
              </a:rPr>
              <a:t>Copyright © 2014 by Dr. John McDonald</a:t>
            </a: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chemeClr val="tx1"/>
                </a:solidFill>
              </a:rPr>
              <a:t>Data Distortion!</a:t>
            </a:r>
          </a:p>
        </p:txBody>
      </p:sp>
      <p:pic>
        <p:nvPicPr>
          <p:cNvPr id="39940" name="Picture 8" descr="C:\transfer\Nobel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1600201"/>
            <a:ext cx="3697288" cy="479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Line 10"/>
          <p:cNvSpPr>
            <a:spLocks noChangeShapeType="1"/>
          </p:cNvSpPr>
          <p:nvPr/>
        </p:nvSpPr>
        <p:spPr bwMode="auto">
          <a:xfrm flipH="1" flipV="1">
            <a:off x="7467600" y="2362200"/>
            <a:ext cx="685800" cy="7620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E2B21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6349348"/>
            <a:ext cx="3695700" cy="3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8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Ones</a:t>
            </a:r>
            <a:br>
              <a:rPr lang="en-US" dirty="0"/>
            </a:br>
            <a:r>
              <a:rPr lang="en-US" dirty="0"/>
              <a:t>Too!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585216"/>
            <a:ext cx="7768758" cy="5977032"/>
          </a:xfrm>
          <a:prstGeom prst="rect">
            <a:avLst/>
          </a:prstGeom>
        </p:spPr>
      </p:pic>
      <p:pic>
        <p:nvPicPr>
          <p:cNvPr id="1026" name="Picture 2" descr="https://d2f99xq7vri1nk.cloudfront.net/DataDino-600x45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45" y="2760482"/>
            <a:ext cx="3117567" cy="23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539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Excellent Visual Communication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Tufte map of Napoleonâ€™s M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719" y="1733044"/>
            <a:ext cx="7269808" cy="512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227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ox News Makes the Best Pie Chart. Ever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385" y="1764497"/>
            <a:ext cx="6568371" cy="4926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0246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1275</Words>
  <Application>Microsoft Office PowerPoint</Application>
  <PresentationFormat>Widescreen</PresentationFormat>
  <Paragraphs>269</Paragraphs>
  <Slides>62</Slides>
  <Notes>39</Notes>
  <HiddenSlides>21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Tahoma</vt:lpstr>
      <vt:lpstr>Times New Roman</vt:lpstr>
      <vt:lpstr>Tw Cen MT</vt:lpstr>
      <vt:lpstr>Tw Cen MT Condensed</vt:lpstr>
      <vt:lpstr>Wingdings</vt:lpstr>
      <vt:lpstr>Wingdings 3</vt:lpstr>
      <vt:lpstr>Integral</vt:lpstr>
      <vt:lpstr>PowerPoint Presentation</vt:lpstr>
      <vt:lpstr>Hans Rosling and the Rise of Visualization</vt:lpstr>
      <vt:lpstr>Why Visualization Works…</vt:lpstr>
      <vt:lpstr>Why It’s Important</vt:lpstr>
      <vt:lpstr>Why It’s Important</vt:lpstr>
      <vt:lpstr>Not Just Super-Contrived Examples</vt:lpstr>
      <vt:lpstr>Fun Ones Too!</vt:lpstr>
      <vt:lpstr>Excellent Visual Communication Example</vt:lpstr>
      <vt:lpstr>Bad Example</vt:lpstr>
      <vt:lpstr>BAD ExamplE</vt:lpstr>
      <vt:lpstr>Reported O-ring damage table</vt:lpstr>
      <vt:lpstr>An visual explanation attempt</vt:lpstr>
      <vt:lpstr>Results</vt:lpstr>
      <vt:lpstr>Fancy ≠ Good</vt:lpstr>
      <vt:lpstr>Graph the data</vt:lpstr>
      <vt:lpstr>Visualization: When and How?</vt:lpstr>
      <vt:lpstr>Types of Visualization</vt:lpstr>
      <vt:lpstr>Graphical Perception</vt:lpstr>
      <vt:lpstr>Visual Variables</vt:lpstr>
      <vt:lpstr>Value = Color Value (Intensity)</vt:lpstr>
      <vt:lpstr>Color here means Hue</vt:lpstr>
      <vt:lpstr>How well do these work?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Perception Test</vt:lpstr>
      <vt:lpstr>Length Non-Aligned Test 1</vt:lpstr>
      <vt:lpstr>Area Test 1</vt:lpstr>
      <vt:lpstr>Vertical Distance Common Baseline Test 1</vt:lpstr>
      <vt:lpstr>Vertical Distance Non-Aligned Test 1</vt:lpstr>
      <vt:lpstr>Color (Luminosity) Test 1</vt:lpstr>
      <vt:lpstr>Angle Test 1</vt:lpstr>
      <vt:lpstr>Slope Test 1</vt:lpstr>
      <vt:lpstr>Volume Test 1</vt:lpstr>
      <vt:lpstr>Basic Graph Types</vt:lpstr>
      <vt:lpstr>Line Graphs</vt:lpstr>
      <vt:lpstr>Scatter Plots</vt:lpstr>
      <vt:lpstr>Ordering is often critical!</vt:lpstr>
      <vt:lpstr>Exercise</vt:lpstr>
      <vt:lpstr>Exercise</vt:lpstr>
      <vt:lpstr>Bar vs Line</vt:lpstr>
      <vt:lpstr>Bar vs Line</vt:lpstr>
      <vt:lpstr>Which data are graphed correctly?</vt:lpstr>
      <vt:lpstr>Which data are graphed correctly?</vt:lpstr>
      <vt:lpstr>Revisiting Packed Bubbles</vt:lpstr>
      <vt:lpstr>Hierarchical Bar</vt:lpstr>
      <vt:lpstr>Principles for Good Visualizations</vt:lpstr>
      <vt:lpstr>Consider this Example</vt:lpstr>
      <vt:lpstr>Remove junk and adjust for inflation</vt:lpstr>
      <vt:lpstr>Aspect ratio and exaggeration</vt:lpstr>
      <vt:lpstr>The banking to 45° “Rule”</vt:lpstr>
      <vt:lpstr>Data Distortion</vt:lpstr>
      <vt:lpstr>Include More data</vt:lpstr>
      <vt:lpstr>Compare</vt:lpstr>
      <vt:lpstr>Example</vt:lpstr>
      <vt:lpstr>Perception?</vt:lpstr>
      <vt:lpstr>Problem with This Graph?</vt:lpstr>
      <vt:lpstr>Data Distortion!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PCUser</dc:creator>
  <cp:lastModifiedBy>PCUser</cp:lastModifiedBy>
  <cp:revision>2</cp:revision>
  <dcterms:created xsi:type="dcterms:W3CDTF">2018-06-26T09:19:33Z</dcterms:created>
  <dcterms:modified xsi:type="dcterms:W3CDTF">2018-06-26T09:31:03Z</dcterms:modified>
</cp:coreProperties>
</file>